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Lst>
  <p:notesMasterIdLst>
    <p:notesMasterId r:id="rId49"/>
  </p:notesMasterIdLst>
  <p:sldIdLst>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Gerondal" userId="cd7e71cf65efa6b8" providerId="LiveId" clId="{85433B65-ECDD-4741-8153-209795DF99EC}"/>
    <pc:docChg chg="modSld">
      <pc:chgData name="Philippe Gerondal" userId="cd7e71cf65efa6b8" providerId="LiveId" clId="{85433B65-ECDD-4741-8153-209795DF99EC}" dt="2021-06-01T13:01:01.149" v="5" actId="20577"/>
      <pc:docMkLst>
        <pc:docMk/>
      </pc:docMkLst>
      <pc:sldChg chg="modSp mod">
        <pc:chgData name="Philippe Gerondal" userId="cd7e71cf65efa6b8" providerId="LiveId" clId="{85433B65-ECDD-4741-8153-209795DF99EC}" dt="2021-06-01T13:01:01.149" v="5" actId="20577"/>
        <pc:sldMkLst>
          <pc:docMk/>
          <pc:sldMk cId="437520587" sldId="262"/>
        </pc:sldMkLst>
        <pc:spChg chg="mod">
          <ac:chgData name="Philippe Gerondal" userId="cd7e71cf65efa6b8" providerId="LiveId" clId="{85433B65-ECDD-4741-8153-209795DF99EC}" dt="2021-06-01T13:01:01.149" v="5" actId="20577"/>
          <ac:spMkLst>
            <pc:docMk/>
            <pc:sldMk cId="437520587" sldId="262"/>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AC399-EB70-4A8C-8E71-8F168E6CBA6C}" type="datetimeFigureOut">
              <a:rPr lang="fr-BE" smtClean="0"/>
              <a:t>01-06-21</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CC427-E7D7-47BE-9452-67F0CB42314E}" type="slidenum">
              <a:rPr lang="fr-BE" smtClean="0"/>
              <a:t>‹N°›</a:t>
            </a:fld>
            <a:endParaRPr lang="fr-BE"/>
          </a:p>
        </p:txBody>
      </p:sp>
    </p:spTree>
    <p:extLst>
      <p:ext uri="{BB962C8B-B14F-4D97-AF65-F5344CB8AC3E}">
        <p14:creationId xmlns:p14="http://schemas.microsoft.com/office/powerpoint/2010/main" val="254575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09DC35F-2DDB-4742-9B4E-B139DBF5FBEC}" type="slidenum">
              <a:rPr lang="fr-BE" smtClean="0">
                <a:solidFill>
                  <a:prstClr val="black"/>
                </a:solidFill>
              </a:rPr>
              <a:pPr/>
              <a:t>23</a:t>
            </a:fld>
            <a:endParaRPr lang="fr-BE">
              <a:solidFill>
                <a:prstClr val="black"/>
              </a:solidFill>
            </a:endParaRPr>
          </a:p>
        </p:txBody>
      </p:sp>
    </p:spTree>
    <p:extLst>
      <p:ext uri="{BB962C8B-B14F-4D97-AF65-F5344CB8AC3E}">
        <p14:creationId xmlns:p14="http://schemas.microsoft.com/office/powerpoint/2010/main" val="259196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9493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517665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146401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53362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913700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195746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661112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92363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93492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477048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304169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4665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201425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775371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398908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545870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94365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768055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807332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616377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929007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101505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4951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564181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20634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335923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53645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557884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570848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679129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84478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916023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767932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51506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95189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482735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742137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576265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289221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88655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072885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912456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066057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678525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34321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65537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264115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827524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724430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773339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84296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339047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284586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8600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84922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78800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778459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329950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245465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697954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87951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130366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740120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720802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496354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232868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59544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899807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725686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398177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251531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389440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186383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102581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786067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005016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33573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9717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499807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762464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863662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695622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239788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717180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766057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901668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064760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124753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98325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95072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515640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948909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383094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506225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482976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203893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399632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03206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30148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75119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930096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773135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472392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893477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710808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74835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051603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696499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3389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575607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068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0685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054757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928828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126879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466333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114510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791496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939671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405085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257546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803571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3239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689072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124681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778789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974054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756808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166828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4938822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530374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543282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804307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5791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361140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528511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682446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901732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931048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952924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403162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892415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913609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944149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1303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980245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416524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93105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92204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51911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17045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14843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37633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9108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19371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18830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17070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59993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5267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27907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32979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02386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0341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79115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7609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51098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4949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75355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95995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28056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40037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489371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0363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25999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78125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046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15620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5731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65415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73393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4488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21392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47520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35587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403842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88488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99781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73158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26665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54866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82964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13904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55350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88730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462890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46566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85638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7506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8009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98527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52970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86141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32247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06089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972257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761032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83111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35048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74248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63963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89923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65158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380464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31063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76697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75079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36697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42222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4294854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3347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92674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9140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19855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20203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73571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727488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3051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09582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607105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02828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7974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68009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171563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495034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7341357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7110970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1005038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928185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2550042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6064416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195396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6943098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1946886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4981427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1648918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610617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577367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215209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374670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657285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344432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F97F9-5944-4E60-9F3A-A79220DF0561}" type="datetimeFigureOut">
              <a:rPr lang="fr-BE" smtClean="0">
                <a:solidFill>
                  <a:prstClr val="black">
                    <a:tint val="75000"/>
                  </a:prstClr>
                </a:solidFill>
              </a:rPr>
              <a:pPr/>
              <a:t>01-06-21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FF229-CAD6-4683-88BF-889A234C632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480554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8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0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5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6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8.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10.xml"/></Relationships>
</file>

<file path=ppt/slides/_rels/slide26.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image" Target="../media/image25.png"/><Relationship Id="rId1" Type="http://schemas.openxmlformats.org/officeDocument/2006/relationships/slideLayout" Target="../slideLayouts/slideLayout122.xml"/><Relationship Id="rId4" Type="http://schemas.openxmlformats.org/officeDocument/2006/relationships/hyperlink" Target="http://www.lcif.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2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574" y="1218614"/>
            <a:ext cx="6884957" cy="4334080"/>
          </a:xfrm>
          <a:prstGeom prst="rect">
            <a:avLst/>
          </a:prstGeom>
        </p:spPr>
      </p:pic>
      <p:sp>
        <p:nvSpPr>
          <p:cNvPr id="6" name="ZoneTexte 5"/>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
        <p:nvSpPr>
          <p:cNvPr id="2" name="ZoneTexte 1"/>
          <p:cNvSpPr txBox="1"/>
          <p:nvPr/>
        </p:nvSpPr>
        <p:spPr>
          <a:xfrm>
            <a:off x="1057266" y="342900"/>
            <a:ext cx="9629774" cy="584775"/>
          </a:xfrm>
          <a:prstGeom prst="rect">
            <a:avLst/>
          </a:prstGeom>
          <a:noFill/>
        </p:spPr>
        <p:txBody>
          <a:bodyPr wrap="square" rtlCol="0">
            <a:spAutoFit/>
          </a:bodyPr>
          <a:lstStyle/>
          <a:p>
            <a:pPr algn="ctr"/>
            <a:r>
              <a:rPr lang="fr-BE" sz="3200" b="1" i="1" dirty="0">
                <a:solidFill>
                  <a:srgbClr val="FFC000"/>
                </a:solidFill>
              </a:rPr>
              <a:t>FORMATION DES LCIF CLUBS COORDINATORS</a:t>
            </a:r>
          </a:p>
        </p:txBody>
      </p:sp>
    </p:spTree>
    <p:extLst>
      <p:ext uri="{BB962C8B-B14F-4D97-AF65-F5344CB8AC3E}">
        <p14:creationId xmlns:p14="http://schemas.microsoft.com/office/powerpoint/2010/main" val="344188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3243072" y="377952"/>
            <a:ext cx="6010656" cy="707886"/>
          </a:xfrm>
          <a:prstGeom prst="rect">
            <a:avLst/>
          </a:prstGeom>
          <a:noFill/>
        </p:spPr>
        <p:txBody>
          <a:bodyPr wrap="square" rtlCol="0">
            <a:spAutoFit/>
          </a:bodyPr>
          <a:lstStyle/>
          <a:p>
            <a:r>
              <a:rPr lang="fr-BE" sz="4000" b="1" i="1" dirty="0">
                <a:solidFill>
                  <a:srgbClr val="FFC000">
                    <a:lumMod val="60000"/>
                    <a:lumOff val="40000"/>
                  </a:srgbClr>
                </a:solidFill>
              </a:rPr>
              <a:t>Pourquoi la Campagne 100</a:t>
            </a:r>
          </a:p>
        </p:txBody>
      </p:sp>
      <p:pic>
        <p:nvPicPr>
          <p:cNvPr id="10" name="Image 9"/>
          <p:cNvPicPr>
            <a:picLocks noChangeAspect="1"/>
          </p:cNvPicPr>
          <p:nvPr/>
        </p:nvPicPr>
        <p:blipFill>
          <a:blip r:embed="rId2"/>
          <a:stretch>
            <a:fillRect/>
          </a:stretch>
        </p:blipFill>
        <p:spPr>
          <a:xfrm>
            <a:off x="408263" y="200130"/>
            <a:ext cx="1676569" cy="1056396"/>
          </a:xfrm>
          <a:prstGeom prst="rect">
            <a:avLst/>
          </a:prstGeom>
        </p:spPr>
      </p:pic>
      <p:sp>
        <p:nvSpPr>
          <p:cNvPr id="2" name="ZoneTexte 1"/>
          <p:cNvSpPr txBox="1"/>
          <p:nvPr/>
        </p:nvSpPr>
        <p:spPr>
          <a:xfrm>
            <a:off x="408263" y="1377696"/>
            <a:ext cx="11417977" cy="1323439"/>
          </a:xfrm>
          <a:prstGeom prst="rect">
            <a:avLst/>
          </a:prstGeom>
          <a:noFill/>
        </p:spPr>
        <p:txBody>
          <a:bodyPr wrap="square" rtlCol="0">
            <a:spAutoFit/>
          </a:bodyPr>
          <a:lstStyle/>
          <a:p>
            <a:r>
              <a:rPr lang="fr-BE" sz="2000" b="1" i="1" dirty="0">
                <a:solidFill>
                  <a:srgbClr val="FFC000">
                    <a:lumMod val="60000"/>
                    <a:lumOff val="40000"/>
                  </a:srgbClr>
                </a:solidFill>
              </a:rPr>
              <a:t>Parce que les Lions l’ont demandée.</a:t>
            </a:r>
          </a:p>
          <a:p>
            <a:r>
              <a:rPr lang="fr-BE" sz="2000" b="1" i="1" dirty="0">
                <a:solidFill>
                  <a:srgbClr val="FFC000">
                    <a:lumMod val="60000"/>
                    <a:lumOff val="40000"/>
                  </a:srgbClr>
                </a:solidFill>
              </a:rPr>
              <a:t>Parce qu’au terme d’une grande enquête menée chez les Lions de par le monde, ceux-ci ont demandé de :</a:t>
            </a:r>
          </a:p>
          <a:p>
            <a:pPr marL="285750" indent="-200025">
              <a:buFont typeface="Arial" panose="020B0604020202020204" pitchFamily="34" charset="0"/>
              <a:buChar char="•"/>
            </a:pPr>
            <a:r>
              <a:rPr lang="fr-BE" sz="2000" b="1" i="1" dirty="0">
                <a:solidFill>
                  <a:srgbClr val="FFC000">
                    <a:lumMod val="60000"/>
                    <a:lumOff val="40000"/>
                  </a:srgbClr>
                </a:solidFill>
              </a:rPr>
              <a:t>Développer de nouveaux programmes :</a:t>
            </a:r>
          </a:p>
          <a:p>
            <a:pPr marL="85725"/>
            <a:r>
              <a:rPr lang="fr-BE" sz="2000" b="1" i="1" dirty="0">
                <a:solidFill>
                  <a:srgbClr val="FFC000">
                    <a:lumMod val="60000"/>
                    <a:lumOff val="40000"/>
                  </a:srgbClr>
                </a:solidFill>
              </a:rPr>
              <a:t>      Lutte  contre :</a:t>
            </a:r>
          </a:p>
        </p:txBody>
      </p:sp>
      <p:pic>
        <p:nvPicPr>
          <p:cNvPr id="3" name="Image 2"/>
          <p:cNvPicPr>
            <a:picLocks noChangeAspect="1"/>
          </p:cNvPicPr>
          <p:nvPr/>
        </p:nvPicPr>
        <p:blipFill>
          <a:blip r:embed="rId3"/>
          <a:stretch>
            <a:fillRect/>
          </a:stretch>
        </p:blipFill>
        <p:spPr>
          <a:xfrm>
            <a:off x="1246547" y="3093184"/>
            <a:ext cx="2651929" cy="1691548"/>
          </a:xfrm>
          <a:prstGeom prst="rect">
            <a:avLst/>
          </a:prstGeom>
        </p:spPr>
      </p:pic>
      <p:pic>
        <p:nvPicPr>
          <p:cNvPr id="6" name="Image 5"/>
          <p:cNvPicPr>
            <a:picLocks noChangeAspect="1"/>
          </p:cNvPicPr>
          <p:nvPr/>
        </p:nvPicPr>
        <p:blipFill>
          <a:blip r:embed="rId4"/>
          <a:stretch>
            <a:fillRect/>
          </a:stretch>
        </p:blipFill>
        <p:spPr>
          <a:xfrm>
            <a:off x="207215" y="3513774"/>
            <a:ext cx="910679" cy="850368"/>
          </a:xfrm>
          <a:prstGeom prst="rect">
            <a:avLst/>
          </a:prstGeom>
        </p:spPr>
      </p:pic>
      <p:pic>
        <p:nvPicPr>
          <p:cNvPr id="7" name="Image 6"/>
          <p:cNvPicPr>
            <a:picLocks noChangeAspect="1"/>
          </p:cNvPicPr>
          <p:nvPr/>
        </p:nvPicPr>
        <p:blipFill>
          <a:blip r:embed="rId5"/>
          <a:stretch>
            <a:fillRect/>
          </a:stretch>
        </p:blipFill>
        <p:spPr>
          <a:xfrm>
            <a:off x="5178163" y="3717042"/>
            <a:ext cx="2635251" cy="1680531"/>
          </a:xfrm>
          <a:prstGeom prst="rect">
            <a:avLst/>
          </a:prstGeom>
        </p:spPr>
      </p:pic>
      <p:pic>
        <p:nvPicPr>
          <p:cNvPr id="8" name="Image 7"/>
          <p:cNvPicPr>
            <a:picLocks noChangeAspect="1"/>
          </p:cNvPicPr>
          <p:nvPr/>
        </p:nvPicPr>
        <p:blipFill>
          <a:blip r:embed="rId6"/>
          <a:stretch>
            <a:fillRect/>
          </a:stretch>
        </p:blipFill>
        <p:spPr>
          <a:xfrm>
            <a:off x="4067137" y="4108806"/>
            <a:ext cx="942365" cy="927104"/>
          </a:xfrm>
          <a:prstGeom prst="rect">
            <a:avLst/>
          </a:prstGeom>
        </p:spPr>
      </p:pic>
      <p:pic>
        <p:nvPicPr>
          <p:cNvPr id="9" name="Image 8"/>
          <p:cNvPicPr>
            <a:picLocks noChangeAspect="1"/>
          </p:cNvPicPr>
          <p:nvPr/>
        </p:nvPicPr>
        <p:blipFill>
          <a:blip r:embed="rId7"/>
          <a:stretch>
            <a:fillRect/>
          </a:stretch>
        </p:blipFill>
        <p:spPr>
          <a:xfrm>
            <a:off x="9293356" y="4221553"/>
            <a:ext cx="2621527" cy="1646857"/>
          </a:xfrm>
          <a:prstGeom prst="rect">
            <a:avLst/>
          </a:prstGeom>
        </p:spPr>
      </p:pic>
      <p:pic>
        <p:nvPicPr>
          <p:cNvPr id="12" name="Image 11"/>
          <p:cNvPicPr>
            <a:picLocks noChangeAspect="1"/>
          </p:cNvPicPr>
          <p:nvPr/>
        </p:nvPicPr>
        <p:blipFill>
          <a:blip r:embed="rId8"/>
          <a:stretch>
            <a:fillRect/>
          </a:stretch>
        </p:blipFill>
        <p:spPr>
          <a:xfrm>
            <a:off x="8042194" y="4581429"/>
            <a:ext cx="993857" cy="927104"/>
          </a:xfrm>
          <a:prstGeom prst="rect">
            <a:avLst/>
          </a:prstGeom>
        </p:spPr>
      </p:pic>
      <p:sp>
        <p:nvSpPr>
          <p:cNvPr id="14" name="ZoneTexte 13"/>
          <p:cNvSpPr txBox="1"/>
          <p:nvPr/>
        </p:nvSpPr>
        <p:spPr>
          <a:xfrm>
            <a:off x="1932326" y="2716646"/>
            <a:ext cx="1280370" cy="369332"/>
          </a:xfrm>
          <a:prstGeom prst="rect">
            <a:avLst/>
          </a:prstGeom>
          <a:noFill/>
        </p:spPr>
        <p:txBody>
          <a:bodyPr wrap="square" rtlCol="0">
            <a:spAutoFit/>
          </a:bodyPr>
          <a:lstStyle/>
          <a:p>
            <a:r>
              <a:rPr lang="fr-BE" b="1" i="1" dirty="0">
                <a:solidFill>
                  <a:srgbClr val="FFC000">
                    <a:lumMod val="60000"/>
                    <a:lumOff val="40000"/>
                  </a:srgbClr>
                </a:solidFill>
              </a:rPr>
              <a:t>Le Diabète</a:t>
            </a:r>
          </a:p>
        </p:txBody>
      </p:sp>
      <p:sp>
        <p:nvSpPr>
          <p:cNvPr id="16" name="Rectangle 15"/>
          <p:cNvSpPr/>
          <p:nvPr/>
        </p:nvSpPr>
        <p:spPr>
          <a:xfrm>
            <a:off x="5296126" y="3326630"/>
            <a:ext cx="2342274" cy="369332"/>
          </a:xfrm>
          <a:prstGeom prst="rect">
            <a:avLst/>
          </a:prstGeom>
        </p:spPr>
        <p:txBody>
          <a:bodyPr wrap="square">
            <a:spAutoFit/>
          </a:bodyPr>
          <a:lstStyle/>
          <a:p>
            <a:r>
              <a:rPr lang="fr-BE" b="1" i="1" dirty="0">
                <a:solidFill>
                  <a:srgbClr val="FFC000">
                    <a:lumMod val="60000"/>
                    <a:lumOff val="40000"/>
                  </a:srgbClr>
                </a:solidFill>
              </a:rPr>
              <a:t>Le Cancer Pédiatrique</a:t>
            </a:r>
          </a:p>
        </p:txBody>
      </p:sp>
      <p:sp>
        <p:nvSpPr>
          <p:cNvPr id="19" name="Rectangle 18"/>
          <p:cNvSpPr/>
          <p:nvPr/>
        </p:nvSpPr>
        <p:spPr>
          <a:xfrm>
            <a:off x="10091620" y="3827444"/>
            <a:ext cx="924036" cy="369332"/>
          </a:xfrm>
          <a:prstGeom prst="rect">
            <a:avLst/>
          </a:prstGeom>
        </p:spPr>
        <p:txBody>
          <a:bodyPr wrap="none">
            <a:spAutoFit/>
          </a:bodyPr>
          <a:lstStyle/>
          <a:p>
            <a:r>
              <a:rPr lang="fr-BE" b="1" i="1" dirty="0">
                <a:solidFill>
                  <a:srgbClr val="FFC000">
                    <a:lumMod val="60000"/>
                    <a:lumOff val="40000"/>
                  </a:srgbClr>
                </a:solidFill>
              </a:rPr>
              <a:t>La Faim</a:t>
            </a:r>
          </a:p>
        </p:txBody>
      </p:sp>
      <p:sp>
        <p:nvSpPr>
          <p:cNvPr id="17" name="ZoneTexte 16"/>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135180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3243072" y="377952"/>
            <a:ext cx="6010656" cy="707886"/>
          </a:xfrm>
          <a:prstGeom prst="rect">
            <a:avLst/>
          </a:prstGeom>
          <a:noFill/>
        </p:spPr>
        <p:txBody>
          <a:bodyPr wrap="square" rtlCol="0">
            <a:spAutoFit/>
          </a:bodyPr>
          <a:lstStyle/>
          <a:p>
            <a:r>
              <a:rPr lang="fr-BE" sz="4000" b="1" i="1" dirty="0">
                <a:solidFill>
                  <a:srgbClr val="FFC000">
                    <a:lumMod val="60000"/>
                    <a:lumOff val="40000"/>
                  </a:srgbClr>
                </a:solidFill>
              </a:rPr>
              <a:t>Pourquoi la Campagne 100</a:t>
            </a:r>
          </a:p>
        </p:txBody>
      </p:sp>
      <p:pic>
        <p:nvPicPr>
          <p:cNvPr id="10" name="Image 9"/>
          <p:cNvPicPr>
            <a:picLocks noChangeAspect="1"/>
          </p:cNvPicPr>
          <p:nvPr/>
        </p:nvPicPr>
        <p:blipFill>
          <a:blip r:embed="rId2"/>
          <a:stretch>
            <a:fillRect/>
          </a:stretch>
        </p:blipFill>
        <p:spPr>
          <a:xfrm>
            <a:off x="408263" y="200130"/>
            <a:ext cx="1676569" cy="1056396"/>
          </a:xfrm>
          <a:prstGeom prst="rect">
            <a:avLst/>
          </a:prstGeom>
        </p:spPr>
      </p:pic>
      <p:sp>
        <p:nvSpPr>
          <p:cNvPr id="2" name="ZoneTexte 1"/>
          <p:cNvSpPr txBox="1"/>
          <p:nvPr/>
        </p:nvSpPr>
        <p:spPr>
          <a:xfrm>
            <a:off x="1026227" y="1446380"/>
            <a:ext cx="4764973" cy="338554"/>
          </a:xfrm>
          <a:prstGeom prst="rect">
            <a:avLst/>
          </a:prstGeom>
          <a:noFill/>
        </p:spPr>
        <p:txBody>
          <a:bodyPr wrap="square" rtlCol="0">
            <a:spAutoFit/>
          </a:bodyPr>
          <a:lstStyle/>
          <a:p>
            <a:r>
              <a:rPr lang="fr-BE" sz="1600" b="1" i="1" dirty="0">
                <a:solidFill>
                  <a:srgbClr val="FFC000">
                    <a:lumMod val="60000"/>
                    <a:lumOff val="40000"/>
                  </a:srgbClr>
                </a:solidFill>
              </a:rPr>
              <a:t>      Intensifier le programme de lutte contre la cécité</a:t>
            </a:r>
          </a:p>
        </p:txBody>
      </p:sp>
      <p:pic>
        <p:nvPicPr>
          <p:cNvPr id="11" name="Image 10"/>
          <p:cNvPicPr>
            <a:picLocks noChangeAspect="1"/>
          </p:cNvPicPr>
          <p:nvPr/>
        </p:nvPicPr>
        <p:blipFill>
          <a:blip r:embed="rId3"/>
          <a:stretch>
            <a:fillRect/>
          </a:stretch>
        </p:blipFill>
        <p:spPr>
          <a:xfrm>
            <a:off x="7406276" y="2885981"/>
            <a:ext cx="3968860" cy="2496608"/>
          </a:xfrm>
          <a:prstGeom prst="rect">
            <a:avLst/>
          </a:prstGeom>
        </p:spPr>
      </p:pic>
      <p:pic>
        <p:nvPicPr>
          <p:cNvPr id="13" name="Image 12"/>
          <p:cNvPicPr>
            <a:picLocks noChangeAspect="1"/>
          </p:cNvPicPr>
          <p:nvPr/>
        </p:nvPicPr>
        <p:blipFill>
          <a:blip r:embed="rId4"/>
          <a:stretch>
            <a:fillRect/>
          </a:stretch>
        </p:blipFill>
        <p:spPr>
          <a:xfrm>
            <a:off x="5943035" y="3290080"/>
            <a:ext cx="1173465" cy="1195522"/>
          </a:xfrm>
          <a:prstGeom prst="rect">
            <a:avLst/>
          </a:prstGeom>
        </p:spPr>
      </p:pic>
      <p:pic>
        <p:nvPicPr>
          <p:cNvPr id="15" name="Image 14"/>
          <p:cNvPicPr>
            <a:picLocks noChangeAspect="1"/>
          </p:cNvPicPr>
          <p:nvPr/>
        </p:nvPicPr>
        <p:blipFill>
          <a:blip r:embed="rId5"/>
          <a:stretch>
            <a:fillRect/>
          </a:stretch>
        </p:blipFill>
        <p:spPr>
          <a:xfrm>
            <a:off x="1570445" y="1843841"/>
            <a:ext cx="3631711" cy="2369017"/>
          </a:xfrm>
          <a:prstGeom prst="rect">
            <a:avLst/>
          </a:prstGeom>
        </p:spPr>
      </p:pic>
      <p:pic>
        <p:nvPicPr>
          <p:cNvPr id="17" name="Image 16"/>
          <p:cNvPicPr>
            <a:picLocks noChangeAspect="1"/>
          </p:cNvPicPr>
          <p:nvPr/>
        </p:nvPicPr>
        <p:blipFill>
          <a:blip r:embed="rId6"/>
          <a:stretch>
            <a:fillRect/>
          </a:stretch>
        </p:blipFill>
        <p:spPr>
          <a:xfrm>
            <a:off x="241686" y="2459761"/>
            <a:ext cx="1124529" cy="1214664"/>
          </a:xfrm>
          <a:prstGeom prst="rect">
            <a:avLst/>
          </a:prstGeom>
        </p:spPr>
      </p:pic>
      <p:sp>
        <p:nvSpPr>
          <p:cNvPr id="20" name="ZoneTexte 19"/>
          <p:cNvSpPr txBox="1"/>
          <p:nvPr/>
        </p:nvSpPr>
        <p:spPr>
          <a:xfrm>
            <a:off x="6994211" y="2396634"/>
            <a:ext cx="5039293" cy="338554"/>
          </a:xfrm>
          <a:prstGeom prst="rect">
            <a:avLst/>
          </a:prstGeom>
          <a:noFill/>
        </p:spPr>
        <p:txBody>
          <a:bodyPr wrap="square" rtlCol="0">
            <a:spAutoFit/>
          </a:bodyPr>
          <a:lstStyle/>
          <a:p>
            <a:r>
              <a:rPr lang="fr-BE" sz="1600" b="1" i="1" dirty="0">
                <a:solidFill>
                  <a:srgbClr val="FFC000">
                    <a:lumMod val="60000"/>
                    <a:lumOff val="40000"/>
                  </a:srgbClr>
                </a:solidFill>
              </a:rPr>
              <a:t> Défendre la qualité de l’environnement et du climat    </a:t>
            </a:r>
          </a:p>
        </p:txBody>
      </p:sp>
      <p:sp>
        <p:nvSpPr>
          <p:cNvPr id="21" name="ZoneTexte 20"/>
          <p:cNvSpPr txBox="1"/>
          <p:nvPr/>
        </p:nvSpPr>
        <p:spPr>
          <a:xfrm>
            <a:off x="1026227" y="5382589"/>
            <a:ext cx="4764973" cy="338554"/>
          </a:xfrm>
          <a:prstGeom prst="rect">
            <a:avLst/>
          </a:prstGeom>
          <a:noFill/>
        </p:spPr>
        <p:txBody>
          <a:bodyPr wrap="square" rtlCol="0">
            <a:spAutoFit/>
          </a:bodyPr>
          <a:lstStyle/>
          <a:p>
            <a:r>
              <a:rPr lang="fr-BE" sz="1600" b="1" i="1" dirty="0">
                <a:solidFill>
                  <a:srgbClr val="FFC000">
                    <a:lumMod val="60000"/>
                    <a:lumOff val="40000"/>
                  </a:srgbClr>
                </a:solidFill>
              </a:rPr>
              <a:t>      Renforcer l’impact des programmes traditionnels</a:t>
            </a:r>
          </a:p>
        </p:txBody>
      </p:sp>
      <p:sp>
        <p:nvSpPr>
          <p:cNvPr id="14" name="ZoneTexte 13"/>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3789747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3243072" y="377952"/>
            <a:ext cx="6010656" cy="1292662"/>
          </a:xfrm>
          <a:prstGeom prst="rect">
            <a:avLst/>
          </a:prstGeom>
          <a:noFill/>
        </p:spPr>
        <p:txBody>
          <a:bodyPr wrap="square" rtlCol="0">
            <a:spAutoFit/>
          </a:bodyPr>
          <a:lstStyle/>
          <a:p>
            <a:r>
              <a:rPr lang="fr-BE" sz="4000" b="1" i="1" dirty="0">
                <a:solidFill>
                  <a:srgbClr val="FFC000">
                    <a:lumMod val="60000"/>
                    <a:lumOff val="40000"/>
                  </a:srgbClr>
                </a:solidFill>
              </a:rPr>
              <a:t>Pourquoi la Campagne 100</a:t>
            </a:r>
          </a:p>
          <a:p>
            <a:pPr algn="ctr"/>
            <a:r>
              <a:rPr lang="fr-BE" sz="2000" b="1" i="1" dirty="0">
                <a:solidFill>
                  <a:srgbClr val="FFC000">
                    <a:lumMod val="60000"/>
                    <a:lumOff val="40000"/>
                  </a:srgbClr>
                </a:solidFill>
              </a:rPr>
              <a:t>Parce que le monde à besoin de la LCIF</a:t>
            </a:r>
          </a:p>
          <a:p>
            <a:endParaRPr lang="fr-BE" b="1" i="1" dirty="0">
              <a:solidFill>
                <a:srgbClr val="FFC000">
                  <a:lumMod val="60000"/>
                  <a:lumOff val="40000"/>
                </a:srgbClr>
              </a:solidFill>
            </a:endParaRPr>
          </a:p>
        </p:txBody>
      </p:sp>
      <p:pic>
        <p:nvPicPr>
          <p:cNvPr id="10" name="Image 9"/>
          <p:cNvPicPr>
            <a:picLocks noChangeAspect="1"/>
          </p:cNvPicPr>
          <p:nvPr/>
        </p:nvPicPr>
        <p:blipFill>
          <a:blip r:embed="rId2"/>
          <a:stretch>
            <a:fillRect/>
          </a:stretch>
        </p:blipFill>
        <p:spPr>
          <a:xfrm>
            <a:off x="408263" y="200130"/>
            <a:ext cx="1676569" cy="1056396"/>
          </a:xfrm>
          <a:prstGeom prst="rect">
            <a:avLst/>
          </a:prstGeom>
        </p:spPr>
      </p:pic>
      <p:sp>
        <p:nvSpPr>
          <p:cNvPr id="2" name="ZoneTexte 1"/>
          <p:cNvSpPr txBox="1"/>
          <p:nvPr/>
        </p:nvSpPr>
        <p:spPr>
          <a:xfrm>
            <a:off x="4681729" y="2311951"/>
            <a:ext cx="7267256" cy="4031873"/>
          </a:xfrm>
          <a:prstGeom prst="rect">
            <a:avLst/>
          </a:prstGeom>
          <a:noFill/>
        </p:spPr>
        <p:txBody>
          <a:bodyPr wrap="square" rtlCol="0">
            <a:spAutoFit/>
          </a:bodyPr>
          <a:lstStyle/>
          <a:p>
            <a:pPr marL="285750" indent="-285750">
              <a:buFont typeface="Arial" panose="020B0604020202020204" pitchFamily="34" charset="0"/>
              <a:buChar char="•"/>
            </a:pPr>
            <a:r>
              <a:rPr lang="fr-BE" sz="2000" b="1" i="1" dirty="0">
                <a:solidFill>
                  <a:srgbClr val="FFC000">
                    <a:lumMod val="60000"/>
                    <a:lumOff val="40000"/>
                  </a:srgbClr>
                </a:solidFill>
              </a:rPr>
              <a:t>253 millions de personnes aveugles ou malvoyants</a:t>
            </a:r>
          </a:p>
          <a:p>
            <a:pPr marL="285750" indent="-285750">
              <a:buFont typeface="Arial" panose="020B0604020202020204" pitchFamily="34" charset="0"/>
              <a:buChar char="•"/>
            </a:pPr>
            <a:r>
              <a:rPr lang="fr-BE" sz="2000" b="1" i="1" dirty="0">
                <a:solidFill>
                  <a:srgbClr val="FFC000">
                    <a:lumMod val="60000"/>
                    <a:lumOff val="40000"/>
                  </a:srgbClr>
                </a:solidFill>
              </a:rPr>
              <a:t>245 personnes meurent chaque jour de la rougeole</a:t>
            </a:r>
          </a:p>
          <a:p>
            <a:pPr marL="285750" indent="-285750">
              <a:buFont typeface="Arial" panose="020B0604020202020204" pitchFamily="34" charset="0"/>
              <a:buChar char="•"/>
            </a:pPr>
            <a:r>
              <a:rPr lang="fr-BE" sz="2000" b="1" i="1" dirty="0">
                <a:solidFill>
                  <a:srgbClr val="FFC000">
                    <a:lumMod val="60000"/>
                    <a:lumOff val="40000"/>
                  </a:srgbClr>
                </a:solidFill>
              </a:rPr>
              <a:t>2/3 des enfants ne sont pas soignés</a:t>
            </a:r>
          </a:p>
          <a:p>
            <a:pPr marL="285750" indent="-285750">
              <a:buFont typeface="Arial" panose="020B0604020202020204" pitchFamily="34" charset="0"/>
              <a:buChar char="•"/>
            </a:pPr>
            <a:r>
              <a:rPr lang="fr-BE" sz="2000" b="1" i="1" dirty="0">
                <a:solidFill>
                  <a:srgbClr val="FFC000">
                    <a:lumMod val="60000"/>
                    <a:lumOff val="40000"/>
                  </a:srgbClr>
                </a:solidFill>
              </a:rPr>
              <a:t>400 millions de personnes sont atteintes de diabète</a:t>
            </a:r>
          </a:p>
          <a:p>
            <a:pPr marL="285750" indent="-285750">
              <a:buFont typeface="Arial" panose="020B0604020202020204" pitchFamily="34" charset="0"/>
              <a:buChar char="•"/>
            </a:pPr>
            <a:r>
              <a:rPr lang="fr-BE" sz="2000" b="1" i="1" dirty="0">
                <a:solidFill>
                  <a:srgbClr val="FFC000">
                    <a:lumMod val="60000"/>
                    <a:lumOff val="40000"/>
                  </a:srgbClr>
                </a:solidFill>
              </a:rPr>
              <a:t>800 millions de personnes ont faim</a:t>
            </a:r>
          </a:p>
          <a:p>
            <a:pPr marL="285750" indent="-285750">
              <a:buFont typeface="Arial" panose="020B0604020202020204" pitchFamily="34" charset="0"/>
              <a:buChar char="•"/>
            </a:pPr>
            <a:r>
              <a:rPr lang="fr-BE" sz="2000" b="1" i="1" dirty="0">
                <a:solidFill>
                  <a:srgbClr val="FFC000">
                    <a:lumMod val="60000"/>
                    <a:lumOff val="40000"/>
                  </a:srgbClr>
                </a:solidFill>
              </a:rPr>
              <a:t>La moitié de la population n’aura pas un accès suffisant à l'eau potable en 2025</a:t>
            </a:r>
          </a:p>
          <a:p>
            <a:pPr marL="285750" indent="-285750">
              <a:buFont typeface="Arial" panose="020B0604020202020204" pitchFamily="34" charset="0"/>
              <a:buChar char="•"/>
            </a:pPr>
            <a:r>
              <a:rPr lang="fr-BE" sz="2000" b="1" i="1" dirty="0">
                <a:solidFill>
                  <a:srgbClr val="FFC000">
                    <a:lumMod val="60000"/>
                    <a:lumOff val="40000"/>
                  </a:srgbClr>
                </a:solidFill>
              </a:rPr>
              <a:t>Le nombre de victimes de catastrophes naturelles augmente de 15% chaque année. Actuellement 9 millions de personnes sont tuées par an et 160 millions affectées physiquement et/ou matériellement</a:t>
            </a:r>
          </a:p>
          <a:p>
            <a:pPr marL="285750" indent="-285750">
              <a:buFont typeface="Arial" panose="020B0604020202020204" pitchFamily="34" charset="0"/>
              <a:buChar char="•"/>
            </a:pPr>
            <a:r>
              <a:rPr lang="fr-BE" sz="2000" b="1" i="1" dirty="0">
                <a:solidFill>
                  <a:srgbClr val="FFC000">
                    <a:lumMod val="60000"/>
                    <a:lumOff val="40000"/>
                  </a:srgbClr>
                </a:solidFill>
              </a:rPr>
              <a:t>Un enfant est diagnostiqué avec un cancer toutes les 2 minutes</a:t>
            </a:r>
          </a:p>
          <a:p>
            <a:endParaRPr lang="fr-BE" sz="1600" b="1" i="1" dirty="0">
              <a:solidFill>
                <a:srgbClr val="FFC000">
                  <a:lumMod val="60000"/>
                  <a:lumOff val="40000"/>
                </a:srgbClr>
              </a:solidFill>
            </a:endParaRPr>
          </a:p>
        </p:txBody>
      </p:sp>
      <p:pic>
        <p:nvPicPr>
          <p:cNvPr id="6" name="Image 5"/>
          <p:cNvPicPr>
            <a:picLocks noChangeAspect="1"/>
          </p:cNvPicPr>
          <p:nvPr/>
        </p:nvPicPr>
        <p:blipFill>
          <a:blip r:embed="rId3"/>
          <a:stretch>
            <a:fillRect/>
          </a:stretch>
        </p:blipFill>
        <p:spPr>
          <a:xfrm>
            <a:off x="659038" y="2773754"/>
            <a:ext cx="3753118" cy="3093887"/>
          </a:xfrm>
          <a:prstGeom prst="rect">
            <a:avLst/>
          </a:prstGeom>
        </p:spPr>
      </p:pic>
      <p:pic>
        <p:nvPicPr>
          <p:cNvPr id="7" name="Image 6"/>
          <p:cNvPicPr>
            <a:picLocks noChangeAspect="1"/>
          </p:cNvPicPr>
          <p:nvPr/>
        </p:nvPicPr>
        <p:blipFill>
          <a:blip r:embed="rId4"/>
          <a:stretch>
            <a:fillRect/>
          </a:stretch>
        </p:blipFill>
        <p:spPr>
          <a:xfrm>
            <a:off x="9238473" y="1234337"/>
            <a:ext cx="2346989" cy="887455"/>
          </a:xfrm>
          <a:prstGeom prst="rect">
            <a:avLst/>
          </a:prstGeom>
        </p:spPr>
      </p:pic>
      <p:sp>
        <p:nvSpPr>
          <p:cNvPr id="9" name="ZoneTexte 8"/>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3330862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2604246" y="377952"/>
            <a:ext cx="6803136" cy="984885"/>
          </a:xfrm>
          <a:prstGeom prst="rect">
            <a:avLst/>
          </a:prstGeom>
          <a:noFill/>
        </p:spPr>
        <p:txBody>
          <a:bodyPr wrap="square" rtlCol="0">
            <a:spAutoFit/>
          </a:bodyPr>
          <a:lstStyle/>
          <a:p>
            <a:r>
              <a:rPr lang="fr-BE" sz="4000" b="1" i="1" dirty="0">
                <a:solidFill>
                  <a:srgbClr val="FFC000">
                    <a:lumMod val="60000"/>
                    <a:lumOff val="40000"/>
                  </a:srgbClr>
                </a:solidFill>
              </a:rPr>
              <a:t>L’Objectif de la Campagne 100</a:t>
            </a:r>
          </a:p>
          <a:p>
            <a:endParaRPr lang="fr-BE" b="1" i="1" dirty="0">
              <a:solidFill>
                <a:srgbClr val="FFC000">
                  <a:lumMod val="60000"/>
                  <a:lumOff val="40000"/>
                </a:srgbClr>
              </a:solidFill>
            </a:endParaRPr>
          </a:p>
        </p:txBody>
      </p:sp>
      <p:pic>
        <p:nvPicPr>
          <p:cNvPr id="8" name="Image 7"/>
          <p:cNvPicPr>
            <a:picLocks noChangeAspect="1"/>
          </p:cNvPicPr>
          <p:nvPr/>
        </p:nvPicPr>
        <p:blipFill rotWithShape="1">
          <a:blip r:embed="rId2"/>
          <a:srcRect l="11445" t="8045" r="13110" b="7608"/>
          <a:stretch/>
        </p:blipFill>
        <p:spPr>
          <a:xfrm>
            <a:off x="2534432" y="2362553"/>
            <a:ext cx="6705600" cy="4194048"/>
          </a:xfrm>
          <a:prstGeom prst="rect">
            <a:avLst/>
          </a:prstGeom>
        </p:spPr>
      </p:pic>
      <p:sp>
        <p:nvSpPr>
          <p:cNvPr id="11" name="ZoneTexte 10"/>
          <p:cNvSpPr txBox="1"/>
          <p:nvPr/>
        </p:nvSpPr>
        <p:spPr>
          <a:xfrm>
            <a:off x="2526082" y="1124031"/>
            <a:ext cx="6713950" cy="1477328"/>
          </a:xfrm>
          <a:prstGeom prst="rect">
            <a:avLst/>
          </a:prstGeom>
          <a:noFill/>
        </p:spPr>
        <p:txBody>
          <a:bodyPr wrap="square" rtlCol="0">
            <a:spAutoFit/>
          </a:bodyPr>
          <a:lstStyle/>
          <a:p>
            <a:pPr algn="ctr"/>
            <a:r>
              <a:rPr lang="fr-BE" sz="3600" b="1" i="1" dirty="0">
                <a:solidFill>
                  <a:srgbClr val="5B9BD5"/>
                </a:solidFill>
              </a:rPr>
              <a:t>Récolter 300 millions USD en 5 ans</a:t>
            </a:r>
          </a:p>
          <a:p>
            <a:pPr algn="ctr"/>
            <a:r>
              <a:rPr lang="fr-BE" sz="3600" b="1" i="1" dirty="0">
                <a:solidFill>
                  <a:srgbClr val="5B9BD5"/>
                </a:solidFill>
              </a:rPr>
              <a:t>2017 -2022</a:t>
            </a:r>
          </a:p>
          <a:p>
            <a:endParaRPr lang="fr-BE" b="1" i="1" dirty="0">
              <a:solidFill>
                <a:srgbClr val="FFC000">
                  <a:lumMod val="60000"/>
                  <a:lumOff val="40000"/>
                </a:srgbClr>
              </a:solidFill>
            </a:endParaRPr>
          </a:p>
        </p:txBody>
      </p:sp>
    </p:spTree>
    <p:extLst>
      <p:ext uri="{BB962C8B-B14F-4D97-AF65-F5344CB8AC3E}">
        <p14:creationId xmlns:p14="http://schemas.microsoft.com/office/powerpoint/2010/main" val="187016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2482326" y="698576"/>
            <a:ext cx="7662086" cy="984885"/>
          </a:xfrm>
          <a:prstGeom prst="rect">
            <a:avLst/>
          </a:prstGeom>
          <a:noFill/>
        </p:spPr>
        <p:txBody>
          <a:bodyPr wrap="square" rtlCol="0">
            <a:spAutoFit/>
          </a:bodyPr>
          <a:lstStyle/>
          <a:p>
            <a:r>
              <a:rPr lang="fr-BE" sz="4000" b="1" i="1" dirty="0">
                <a:solidFill>
                  <a:srgbClr val="FFC000">
                    <a:lumMod val="60000"/>
                    <a:lumOff val="40000"/>
                  </a:srgbClr>
                </a:solidFill>
              </a:rPr>
              <a:t>Comment récolter 300 millions USD</a:t>
            </a:r>
          </a:p>
          <a:p>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445682" y="2818055"/>
            <a:ext cx="2704948" cy="1691822"/>
          </a:xfrm>
          <a:prstGeom prst="rect">
            <a:avLst/>
          </a:prstGeom>
        </p:spPr>
      </p:pic>
      <p:sp>
        <p:nvSpPr>
          <p:cNvPr id="9" name="ZoneTexte 8"/>
          <p:cNvSpPr txBox="1"/>
          <p:nvPr/>
        </p:nvSpPr>
        <p:spPr>
          <a:xfrm>
            <a:off x="3596640" y="2377440"/>
            <a:ext cx="8229600" cy="2677656"/>
          </a:xfrm>
          <a:prstGeom prst="rect">
            <a:avLst/>
          </a:prstGeom>
          <a:noFill/>
        </p:spPr>
        <p:txBody>
          <a:bodyPr wrap="square" rtlCol="0">
            <a:spAutoFit/>
          </a:bodyPr>
          <a:lstStyle/>
          <a:p>
            <a:pPr marL="342900" indent="-342900" algn="just">
              <a:buFont typeface="Arial" panose="020B0604020202020204" pitchFamily="34" charset="0"/>
              <a:buChar char="•"/>
            </a:pPr>
            <a:r>
              <a:rPr lang="fr-BE" sz="2400" b="1" i="1" dirty="0">
                <a:solidFill>
                  <a:srgbClr val="FFC000"/>
                </a:solidFill>
              </a:rPr>
              <a:t>En convaincant les Lions, les Clubs, les Districts et les Multiples Districts de participer activement à la Campagne 100 en stimulant la motivation de chacun</a:t>
            </a:r>
          </a:p>
          <a:p>
            <a:pPr marL="342900" indent="-342900" algn="just">
              <a:buFont typeface="Arial" panose="020B0604020202020204" pitchFamily="34" charset="0"/>
              <a:buChar char="•"/>
            </a:pPr>
            <a:r>
              <a:rPr lang="fr-BE" sz="2400" b="1" i="1" dirty="0">
                <a:solidFill>
                  <a:srgbClr val="FFC000"/>
                </a:solidFill>
              </a:rPr>
              <a:t>En sollicitant la société civile : les non-lions, les amis, etc…</a:t>
            </a:r>
          </a:p>
          <a:p>
            <a:pPr marL="342900" indent="-342900" algn="just">
              <a:buFont typeface="Arial" panose="020B0604020202020204" pitchFamily="34" charset="0"/>
              <a:buChar char="•"/>
            </a:pPr>
            <a:r>
              <a:rPr lang="fr-BE" sz="2400" b="1" i="1" dirty="0">
                <a:solidFill>
                  <a:srgbClr val="FFC000"/>
                </a:solidFill>
              </a:rPr>
              <a:t>En recherchant des sponsors parmi les sociétés commerciales</a:t>
            </a:r>
          </a:p>
          <a:p>
            <a:pPr marL="342900" indent="-342900" algn="just">
              <a:buFont typeface="Arial" panose="020B0604020202020204" pitchFamily="34" charset="0"/>
              <a:buChar char="•"/>
            </a:pPr>
            <a:r>
              <a:rPr lang="fr-BE" sz="2400" b="1" i="1" dirty="0">
                <a:solidFill>
                  <a:srgbClr val="FFC000"/>
                </a:solidFill>
              </a:rPr>
              <a:t>En s’adressant aux pouvoirs publics et autres </a:t>
            </a:r>
            <a:r>
              <a:rPr lang="fr-BE" sz="2400" b="1" i="1" dirty="0" err="1">
                <a:solidFill>
                  <a:srgbClr val="FFC000"/>
                </a:solidFill>
              </a:rPr>
              <a:t>ONGs</a:t>
            </a:r>
            <a:r>
              <a:rPr lang="fr-BE" sz="2400" b="1" i="1" dirty="0">
                <a:solidFill>
                  <a:srgbClr val="FFC000"/>
                </a:solidFill>
              </a:rPr>
              <a:t> et organisations nationales et internationales</a:t>
            </a:r>
          </a:p>
        </p:txBody>
      </p:sp>
      <p:sp>
        <p:nvSpPr>
          <p:cNvPr id="8" name="ZoneTexte 7"/>
          <p:cNvSpPr txBox="1"/>
          <p:nvPr/>
        </p:nvSpPr>
        <p:spPr>
          <a:xfrm>
            <a:off x="907618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169928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1257301" y="670000"/>
            <a:ext cx="9444038" cy="1323439"/>
          </a:xfrm>
          <a:prstGeom prst="rect">
            <a:avLst/>
          </a:prstGeom>
          <a:noFill/>
        </p:spPr>
        <p:txBody>
          <a:bodyPr wrap="square" rtlCol="0">
            <a:spAutoFit/>
          </a:bodyPr>
          <a:lstStyle/>
          <a:p>
            <a:pPr algn="ctr"/>
            <a:r>
              <a:rPr lang="fr-BE" sz="4000" b="1" i="1" dirty="0">
                <a:solidFill>
                  <a:srgbClr val="FFC000">
                    <a:lumMod val="60000"/>
                    <a:lumOff val="40000"/>
                  </a:srgbClr>
                </a:solidFill>
              </a:rPr>
              <a:t> Les buts des 4 Districts</a:t>
            </a:r>
          </a:p>
          <a:p>
            <a:pPr algn="ctr"/>
            <a:r>
              <a:rPr lang="fr-BE" sz="4000" b="1" i="1" dirty="0">
                <a:solidFill>
                  <a:schemeClr val="tx2">
                    <a:lumMod val="20000"/>
                    <a:lumOff val="80000"/>
                  </a:schemeClr>
                </a:solidFill>
              </a:rPr>
              <a:t>Calculé en vertu du nombre de membres</a:t>
            </a:r>
            <a:endParaRPr lang="fr-BE" b="1" i="1" dirty="0">
              <a:solidFill>
                <a:schemeClr val="tx2">
                  <a:lumMod val="20000"/>
                  <a:lumOff val="80000"/>
                </a:schemeClr>
              </a:solidFill>
            </a:endParaRPr>
          </a:p>
        </p:txBody>
      </p:sp>
      <p:sp>
        <p:nvSpPr>
          <p:cNvPr id="8" name="ZoneTexte 7"/>
          <p:cNvSpPr txBox="1"/>
          <p:nvPr/>
        </p:nvSpPr>
        <p:spPr>
          <a:xfrm>
            <a:off x="907618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graphicFrame>
        <p:nvGraphicFramePr>
          <p:cNvPr id="2" name="Tableau 1"/>
          <p:cNvGraphicFramePr>
            <a:graphicFrameLocks noGrp="1"/>
          </p:cNvGraphicFramePr>
          <p:nvPr>
            <p:extLst>
              <p:ext uri="{D42A27DB-BD31-4B8C-83A1-F6EECF244321}">
                <p14:modId xmlns:p14="http://schemas.microsoft.com/office/powerpoint/2010/main" val="824745370"/>
              </p:ext>
            </p:extLst>
          </p:nvPr>
        </p:nvGraphicFramePr>
        <p:xfrm>
          <a:off x="1171579" y="2834233"/>
          <a:ext cx="9401176" cy="3209395"/>
        </p:xfrm>
        <a:graphic>
          <a:graphicData uri="http://schemas.openxmlformats.org/drawingml/2006/table">
            <a:tbl>
              <a:tblPr firstRow="1" bandRow="1">
                <a:tableStyleId>{5C22544A-7EE6-4342-B048-85BDC9FD1C3A}</a:tableStyleId>
              </a:tblPr>
              <a:tblGrid>
                <a:gridCol w="2350294">
                  <a:extLst>
                    <a:ext uri="{9D8B030D-6E8A-4147-A177-3AD203B41FA5}">
                      <a16:colId xmlns:a16="http://schemas.microsoft.com/office/drawing/2014/main" val="20000"/>
                    </a:ext>
                  </a:extLst>
                </a:gridCol>
                <a:gridCol w="2350294">
                  <a:extLst>
                    <a:ext uri="{9D8B030D-6E8A-4147-A177-3AD203B41FA5}">
                      <a16:colId xmlns:a16="http://schemas.microsoft.com/office/drawing/2014/main" val="20001"/>
                    </a:ext>
                  </a:extLst>
                </a:gridCol>
                <a:gridCol w="2350294">
                  <a:extLst>
                    <a:ext uri="{9D8B030D-6E8A-4147-A177-3AD203B41FA5}">
                      <a16:colId xmlns:a16="http://schemas.microsoft.com/office/drawing/2014/main" val="20002"/>
                    </a:ext>
                  </a:extLst>
                </a:gridCol>
                <a:gridCol w="2350294">
                  <a:extLst>
                    <a:ext uri="{9D8B030D-6E8A-4147-A177-3AD203B41FA5}">
                      <a16:colId xmlns:a16="http://schemas.microsoft.com/office/drawing/2014/main" val="20003"/>
                    </a:ext>
                  </a:extLst>
                </a:gridCol>
              </a:tblGrid>
              <a:tr h="641879">
                <a:tc>
                  <a:txBody>
                    <a:bodyPr/>
                    <a:lstStyle/>
                    <a:p>
                      <a:pPr algn="ctr"/>
                      <a:r>
                        <a:rPr lang="fr-BE" sz="2000" dirty="0">
                          <a:solidFill>
                            <a:schemeClr val="tx1">
                              <a:lumMod val="95000"/>
                              <a:lumOff val="5000"/>
                            </a:schemeClr>
                          </a:solidFill>
                        </a:rPr>
                        <a:t>DISTRICT</a:t>
                      </a:r>
                    </a:p>
                  </a:txBody>
                  <a:tcPr anchor="ctr">
                    <a:solidFill>
                      <a:srgbClr val="FFC000"/>
                    </a:solidFill>
                  </a:tcPr>
                </a:tc>
                <a:tc>
                  <a:txBody>
                    <a:bodyPr/>
                    <a:lstStyle/>
                    <a:p>
                      <a:pPr algn="ctr"/>
                      <a:r>
                        <a:rPr lang="fr-BE" sz="2000" dirty="0">
                          <a:solidFill>
                            <a:schemeClr val="tx1">
                              <a:lumMod val="95000"/>
                              <a:lumOff val="5000"/>
                            </a:schemeClr>
                          </a:solidFill>
                        </a:rPr>
                        <a:t>BUT DE C100  USD</a:t>
                      </a:r>
                    </a:p>
                  </a:txBody>
                  <a:tcPr anchor="ctr">
                    <a:solidFill>
                      <a:srgbClr val="FFC000"/>
                    </a:solidFill>
                  </a:tcPr>
                </a:tc>
                <a:tc>
                  <a:txBody>
                    <a:bodyPr/>
                    <a:lstStyle/>
                    <a:p>
                      <a:pPr algn="ctr"/>
                      <a:r>
                        <a:rPr lang="fr-BE" sz="2000" strike="noStrike" dirty="0">
                          <a:solidFill>
                            <a:schemeClr val="tx1">
                              <a:lumMod val="95000"/>
                              <a:lumOff val="5000"/>
                            </a:schemeClr>
                          </a:solidFill>
                        </a:rPr>
                        <a:t>DÉJÀ</a:t>
                      </a:r>
                      <a:r>
                        <a:rPr lang="fr-BE" sz="2000" strike="noStrike" baseline="0" dirty="0">
                          <a:solidFill>
                            <a:schemeClr val="tx1">
                              <a:lumMod val="95000"/>
                              <a:lumOff val="5000"/>
                            </a:schemeClr>
                          </a:solidFill>
                        </a:rPr>
                        <a:t> RÉCOLTÉ USD</a:t>
                      </a:r>
                      <a:endParaRPr lang="fr-BE" sz="2000" strike="noStrike" dirty="0">
                        <a:solidFill>
                          <a:schemeClr val="tx1">
                            <a:lumMod val="95000"/>
                            <a:lumOff val="5000"/>
                          </a:schemeClr>
                        </a:solidFill>
                      </a:endParaRPr>
                    </a:p>
                  </a:txBody>
                  <a:tcPr anchor="ctr">
                    <a:solidFill>
                      <a:srgbClr val="FFC000"/>
                    </a:solidFill>
                  </a:tcPr>
                </a:tc>
                <a:tc>
                  <a:txBody>
                    <a:bodyPr/>
                    <a:lstStyle/>
                    <a:p>
                      <a:pPr algn="ctr"/>
                      <a:r>
                        <a:rPr lang="fr-BE" sz="2000" dirty="0">
                          <a:solidFill>
                            <a:schemeClr val="tx1">
                              <a:lumMod val="95000"/>
                              <a:lumOff val="5000"/>
                            </a:schemeClr>
                          </a:solidFill>
                        </a:rPr>
                        <a:t>%</a:t>
                      </a:r>
                    </a:p>
                  </a:txBody>
                  <a:tcPr anchor="ctr">
                    <a:solidFill>
                      <a:srgbClr val="FFC000"/>
                    </a:solidFill>
                  </a:tcPr>
                </a:tc>
                <a:extLst>
                  <a:ext uri="{0D108BD9-81ED-4DB2-BD59-A6C34878D82A}">
                    <a16:rowId xmlns:a16="http://schemas.microsoft.com/office/drawing/2014/main" val="10000"/>
                  </a:ext>
                </a:extLst>
              </a:tr>
              <a:tr h="641879">
                <a:tc>
                  <a:txBody>
                    <a:bodyPr/>
                    <a:lstStyle/>
                    <a:p>
                      <a:pPr algn="ctr"/>
                      <a:r>
                        <a:rPr lang="fr-BE" sz="2400" b="1" dirty="0"/>
                        <a:t>112 A</a:t>
                      </a:r>
                    </a:p>
                  </a:txBody>
                  <a:tcPr anchor="ctr">
                    <a:solidFill>
                      <a:schemeClr val="bg1">
                        <a:lumMod val="85000"/>
                      </a:schemeClr>
                    </a:solidFill>
                  </a:tcPr>
                </a:tc>
                <a:tc>
                  <a:txBody>
                    <a:bodyPr/>
                    <a:lstStyle/>
                    <a:p>
                      <a:pPr algn="ctr"/>
                      <a:r>
                        <a:rPr lang="fr-BE" sz="2400" b="1" dirty="0"/>
                        <a:t>407,580 USD</a:t>
                      </a:r>
                    </a:p>
                  </a:txBody>
                  <a:tcPr anchor="ctr">
                    <a:solidFill>
                      <a:schemeClr val="bg1">
                        <a:lumMod val="85000"/>
                      </a:schemeClr>
                    </a:solidFill>
                  </a:tcPr>
                </a:tc>
                <a:tc>
                  <a:txBody>
                    <a:bodyPr/>
                    <a:lstStyle/>
                    <a:p>
                      <a:pPr algn="ctr"/>
                      <a:r>
                        <a:rPr lang="fr-BE" sz="2400" b="1" dirty="0"/>
                        <a:t>231,468 USD</a:t>
                      </a:r>
                    </a:p>
                  </a:txBody>
                  <a:tcPr anchor="ctr">
                    <a:solidFill>
                      <a:schemeClr val="bg1">
                        <a:lumMod val="85000"/>
                      </a:schemeClr>
                    </a:solidFill>
                  </a:tcPr>
                </a:tc>
                <a:tc>
                  <a:txBody>
                    <a:bodyPr/>
                    <a:lstStyle/>
                    <a:p>
                      <a:pPr algn="ctr"/>
                      <a:r>
                        <a:rPr lang="fr-BE" sz="2400" b="1" dirty="0"/>
                        <a:t>56,74</a:t>
                      </a:r>
                    </a:p>
                  </a:txBody>
                  <a:tcPr anchor="ctr">
                    <a:solidFill>
                      <a:schemeClr val="bg1">
                        <a:lumMod val="85000"/>
                      </a:schemeClr>
                    </a:solidFill>
                  </a:tcPr>
                </a:tc>
                <a:extLst>
                  <a:ext uri="{0D108BD9-81ED-4DB2-BD59-A6C34878D82A}">
                    <a16:rowId xmlns:a16="http://schemas.microsoft.com/office/drawing/2014/main" val="10001"/>
                  </a:ext>
                </a:extLst>
              </a:tr>
              <a:tr h="641879">
                <a:tc>
                  <a:txBody>
                    <a:bodyPr/>
                    <a:lstStyle/>
                    <a:p>
                      <a:pPr algn="ctr"/>
                      <a:r>
                        <a:rPr lang="fr-BE" sz="2400" b="1" dirty="0"/>
                        <a:t>112 B</a:t>
                      </a:r>
                    </a:p>
                  </a:txBody>
                  <a:tcPr anchor="ctr">
                    <a:solidFill>
                      <a:schemeClr val="bg1">
                        <a:lumMod val="85000"/>
                      </a:schemeClr>
                    </a:solidFill>
                  </a:tcPr>
                </a:tc>
                <a:tc>
                  <a:txBody>
                    <a:bodyPr/>
                    <a:lstStyle/>
                    <a:p>
                      <a:pPr algn="ctr"/>
                      <a:r>
                        <a:rPr lang="fr-BE" sz="2400" b="1" dirty="0"/>
                        <a:t>393,805 USD</a:t>
                      </a:r>
                    </a:p>
                  </a:txBody>
                  <a:tcPr anchor="ctr">
                    <a:solidFill>
                      <a:schemeClr val="bg1">
                        <a:lumMod val="85000"/>
                      </a:schemeClr>
                    </a:solidFill>
                  </a:tcPr>
                </a:tc>
                <a:tc>
                  <a:txBody>
                    <a:bodyPr/>
                    <a:lstStyle/>
                    <a:p>
                      <a:pPr algn="ctr"/>
                      <a:r>
                        <a:rPr lang="fr-BE" sz="2400" b="1" dirty="0"/>
                        <a:t>260,835 USD</a:t>
                      </a:r>
                    </a:p>
                  </a:txBody>
                  <a:tcPr anchor="ctr">
                    <a:solidFill>
                      <a:schemeClr val="bg1">
                        <a:lumMod val="85000"/>
                      </a:schemeClr>
                    </a:solidFill>
                  </a:tcPr>
                </a:tc>
                <a:tc>
                  <a:txBody>
                    <a:bodyPr/>
                    <a:lstStyle/>
                    <a:p>
                      <a:pPr algn="ctr"/>
                      <a:r>
                        <a:rPr lang="fr-BE" sz="2400" b="1" dirty="0"/>
                        <a:t>66,23</a:t>
                      </a:r>
                    </a:p>
                  </a:txBody>
                  <a:tcPr anchor="ctr">
                    <a:solidFill>
                      <a:schemeClr val="bg1">
                        <a:lumMod val="85000"/>
                      </a:schemeClr>
                    </a:solidFill>
                  </a:tcPr>
                </a:tc>
                <a:extLst>
                  <a:ext uri="{0D108BD9-81ED-4DB2-BD59-A6C34878D82A}">
                    <a16:rowId xmlns:a16="http://schemas.microsoft.com/office/drawing/2014/main" val="10002"/>
                  </a:ext>
                </a:extLst>
              </a:tr>
              <a:tr h="641879">
                <a:tc>
                  <a:txBody>
                    <a:bodyPr/>
                    <a:lstStyle/>
                    <a:p>
                      <a:pPr algn="ctr"/>
                      <a:r>
                        <a:rPr lang="fr-BE" sz="2400" b="1" dirty="0"/>
                        <a:t>112 C</a:t>
                      </a:r>
                    </a:p>
                  </a:txBody>
                  <a:tcPr anchor="ctr">
                    <a:solidFill>
                      <a:schemeClr val="bg1">
                        <a:lumMod val="85000"/>
                      </a:schemeClr>
                    </a:solidFill>
                  </a:tcPr>
                </a:tc>
                <a:tc>
                  <a:txBody>
                    <a:bodyPr/>
                    <a:lstStyle/>
                    <a:p>
                      <a:pPr algn="ctr"/>
                      <a:r>
                        <a:rPr lang="fr-BE" sz="2400" b="1" dirty="0"/>
                        <a:t>238,620 USD</a:t>
                      </a:r>
                    </a:p>
                  </a:txBody>
                  <a:tcPr anchor="ctr">
                    <a:solidFill>
                      <a:schemeClr val="bg1">
                        <a:lumMod val="85000"/>
                      </a:schemeClr>
                    </a:solidFill>
                  </a:tcPr>
                </a:tc>
                <a:tc>
                  <a:txBody>
                    <a:bodyPr/>
                    <a:lstStyle/>
                    <a:p>
                      <a:pPr algn="ctr"/>
                      <a:r>
                        <a:rPr lang="fr-BE" sz="2400" b="1" dirty="0"/>
                        <a:t>133,637 USD</a:t>
                      </a:r>
                    </a:p>
                  </a:txBody>
                  <a:tcPr anchor="ctr">
                    <a:solidFill>
                      <a:schemeClr val="bg1">
                        <a:lumMod val="85000"/>
                      </a:schemeClr>
                    </a:solidFill>
                  </a:tcPr>
                </a:tc>
                <a:tc>
                  <a:txBody>
                    <a:bodyPr/>
                    <a:lstStyle/>
                    <a:p>
                      <a:pPr algn="ctr"/>
                      <a:r>
                        <a:rPr lang="fr-BE" sz="2400" b="1" dirty="0"/>
                        <a:t>56,00</a:t>
                      </a:r>
                    </a:p>
                  </a:txBody>
                  <a:tcPr anchor="ctr">
                    <a:solidFill>
                      <a:schemeClr val="bg1">
                        <a:lumMod val="85000"/>
                      </a:schemeClr>
                    </a:solidFill>
                  </a:tcPr>
                </a:tc>
                <a:extLst>
                  <a:ext uri="{0D108BD9-81ED-4DB2-BD59-A6C34878D82A}">
                    <a16:rowId xmlns:a16="http://schemas.microsoft.com/office/drawing/2014/main" val="10003"/>
                  </a:ext>
                </a:extLst>
              </a:tr>
              <a:tr h="641879">
                <a:tc>
                  <a:txBody>
                    <a:bodyPr/>
                    <a:lstStyle/>
                    <a:p>
                      <a:pPr algn="ctr"/>
                      <a:r>
                        <a:rPr lang="fr-BE" sz="2400" b="1" dirty="0"/>
                        <a:t>112 D</a:t>
                      </a:r>
                    </a:p>
                  </a:txBody>
                  <a:tcPr anchor="ctr">
                    <a:solidFill>
                      <a:schemeClr val="bg1">
                        <a:lumMod val="85000"/>
                      </a:schemeClr>
                    </a:solidFill>
                  </a:tcPr>
                </a:tc>
                <a:tc>
                  <a:txBody>
                    <a:bodyPr/>
                    <a:lstStyle/>
                    <a:p>
                      <a:pPr algn="ctr"/>
                      <a:r>
                        <a:rPr lang="fr-BE" sz="2400" b="1" dirty="0"/>
                        <a:t>507,580 USD</a:t>
                      </a:r>
                    </a:p>
                  </a:txBody>
                  <a:tcPr anchor="ctr">
                    <a:solidFill>
                      <a:schemeClr val="bg1">
                        <a:lumMod val="85000"/>
                      </a:schemeClr>
                    </a:solidFill>
                  </a:tcPr>
                </a:tc>
                <a:tc>
                  <a:txBody>
                    <a:bodyPr/>
                    <a:lstStyle/>
                    <a:p>
                      <a:pPr algn="ctr"/>
                      <a:r>
                        <a:rPr lang="fr-BE" sz="2400" b="1" dirty="0"/>
                        <a:t>134,812 USD</a:t>
                      </a:r>
                    </a:p>
                  </a:txBody>
                  <a:tcPr anchor="ctr">
                    <a:solidFill>
                      <a:schemeClr val="bg1">
                        <a:lumMod val="85000"/>
                      </a:schemeClr>
                    </a:solidFill>
                  </a:tcPr>
                </a:tc>
                <a:tc>
                  <a:txBody>
                    <a:bodyPr/>
                    <a:lstStyle/>
                    <a:p>
                      <a:pPr algn="ctr"/>
                      <a:r>
                        <a:rPr lang="fr-BE" sz="2400" b="1" dirty="0"/>
                        <a:t>26,56</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5944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1171575" y="698576"/>
            <a:ext cx="10201275" cy="707886"/>
          </a:xfrm>
          <a:prstGeom prst="rect">
            <a:avLst/>
          </a:prstGeom>
          <a:noFill/>
        </p:spPr>
        <p:txBody>
          <a:bodyPr wrap="square" rtlCol="0">
            <a:spAutoFit/>
          </a:bodyPr>
          <a:lstStyle/>
          <a:p>
            <a:r>
              <a:rPr lang="fr-BE" sz="4000" b="1" i="1" dirty="0">
                <a:solidFill>
                  <a:srgbClr val="FFC000">
                    <a:lumMod val="60000"/>
                    <a:lumOff val="40000"/>
                  </a:srgbClr>
                </a:solidFill>
              </a:rPr>
              <a:t>Ce qui reste à faire durant l’exercice 2021-2022</a:t>
            </a:r>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1171575" y="2735024"/>
            <a:ext cx="3440518" cy="2151888"/>
          </a:xfrm>
          <a:prstGeom prst="rect">
            <a:avLst/>
          </a:prstGeom>
        </p:spPr>
      </p:pic>
      <p:sp>
        <p:nvSpPr>
          <p:cNvPr id="9" name="ZoneTexte 8"/>
          <p:cNvSpPr txBox="1"/>
          <p:nvPr/>
        </p:nvSpPr>
        <p:spPr>
          <a:xfrm>
            <a:off x="3596640" y="1863072"/>
            <a:ext cx="8229600" cy="3785652"/>
          </a:xfrm>
          <a:prstGeom prst="rect">
            <a:avLst/>
          </a:prstGeom>
          <a:noFill/>
        </p:spPr>
        <p:txBody>
          <a:bodyPr wrap="square" rtlCol="0">
            <a:spAutoFit/>
          </a:bodyPr>
          <a:lstStyle/>
          <a:p>
            <a:pPr algn="ctr"/>
            <a:r>
              <a:rPr lang="fr-BE" sz="3200" b="1" i="1" dirty="0">
                <a:solidFill>
                  <a:schemeClr val="tx2">
                    <a:lumMod val="20000"/>
                    <a:lumOff val="80000"/>
                  </a:schemeClr>
                </a:solidFill>
              </a:rPr>
              <a:t>Réaliser les objectifs de C100, soit récolter :</a:t>
            </a:r>
          </a:p>
          <a:p>
            <a:pPr marL="342900" indent="-342900" algn="just">
              <a:buFont typeface="Arial" panose="020B0604020202020204" pitchFamily="34" charset="0"/>
              <a:buChar char="•"/>
            </a:pPr>
            <a:endParaRPr lang="fr-BE" sz="2400" b="1" i="1" dirty="0">
              <a:solidFill>
                <a:srgbClr val="FFC000"/>
              </a:solidFill>
            </a:endParaRPr>
          </a:p>
          <a:p>
            <a:pPr indent="2057400" algn="just"/>
            <a:r>
              <a:rPr lang="fr-BE" sz="3200" b="1" i="1" dirty="0">
                <a:solidFill>
                  <a:srgbClr val="FFC000"/>
                </a:solidFill>
              </a:rPr>
              <a:t>D 112 A : 176.112 USD</a:t>
            </a:r>
          </a:p>
          <a:p>
            <a:pPr indent="2057400" algn="just"/>
            <a:r>
              <a:rPr lang="fr-BE" sz="3200" b="1" i="1" dirty="0">
                <a:solidFill>
                  <a:srgbClr val="FFC000"/>
                </a:solidFill>
              </a:rPr>
              <a:t>D112 B  : 132.970 USD</a:t>
            </a:r>
          </a:p>
          <a:p>
            <a:pPr indent="2057400" algn="just"/>
            <a:r>
              <a:rPr lang="fr-BE" sz="3200" b="1" i="1" dirty="0">
                <a:solidFill>
                  <a:srgbClr val="FFC000"/>
                </a:solidFill>
              </a:rPr>
              <a:t>D112 C  : 104.983 USD</a:t>
            </a:r>
          </a:p>
          <a:p>
            <a:pPr indent="2057400" algn="just"/>
            <a:r>
              <a:rPr lang="fr-BE" sz="3200" b="1" i="1" dirty="0">
                <a:solidFill>
                  <a:srgbClr val="FFC000"/>
                </a:solidFill>
              </a:rPr>
              <a:t>D112 D : 372.769 USD</a:t>
            </a:r>
          </a:p>
          <a:p>
            <a:pPr indent="2057400" algn="just"/>
            <a:r>
              <a:rPr lang="fr-BE" sz="3200" b="1" i="1" dirty="0">
                <a:solidFill>
                  <a:srgbClr val="FFC000"/>
                </a:solidFill>
              </a:rPr>
              <a:t>Total     :  786.834 USD</a:t>
            </a:r>
          </a:p>
          <a:p>
            <a:pPr marL="342900" indent="-342900" algn="just">
              <a:buFont typeface="Arial" panose="020B0604020202020204" pitchFamily="34" charset="0"/>
              <a:buChar char="•"/>
            </a:pPr>
            <a:endParaRPr lang="fr-BE" sz="2400" b="1" i="1" dirty="0">
              <a:solidFill>
                <a:srgbClr val="FFC000"/>
              </a:solidFill>
            </a:endParaRPr>
          </a:p>
        </p:txBody>
      </p:sp>
      <p:sp>
        <p:nvSpPr>
          <p:cNvPr id="8" name="ZoneTexte 7"/>
          <p:cNvSpPr txBox="1"/>
          <p:nvPr/>
        </p:nvSpPr>
        <p:spPr>
          <a:xfrm>
            <a:off x="907618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
        <p:nvSpPr>
          <p:cNvPr id="2" name="ZoneTexte 1"/>
          <p:cNvSpPr txBox="1"/>
          <p:nvPr/>
        </p:nvSpPr>
        <p:spPr>
          <a:xfrm>
            <a:off x="614363" y="5343522"/>
            <a:ext cx="11058525" cy="830997"/>
          </a:xfrm>
          <a:prstGeom prst="rect">
            <a:avLst/>
          </a:prstGeom>
          <a:noFill/>
        </p:spPr>
        <p:txBody>
          <a:bodyPr wrap="square" rtlCol="0">
            <a:spAutoFit/>
          </a:bodyPr>
          <a:lstStyle/>
          <a:p>
            <a:r>
              <a:rPr lang="fr-BE" sz="2400" b="1" i="1" dirty="0">
                <a:solidFill>
                  <a:schemeClr val="tx2">
                    <a:lumMod val="20000"/>
                    <a:lumOff val="80000"/>
                  </a:schemeClr>
                </a:solidFill>
              </a:rPr>
              <a:t>Si tous les Districts </a:t>
            </a:r>
            <a:r>
              <a:rPr lang="fr-BE" sz="2400" b="1" i="1" dirty="0" err="1">
                <a:solidFill>
                  <a:schemeClr val="tx2">
                    <a:lumMod val="20000"/>
                    <a:lumOff val="80000"/>
                  </a:schemeClr>
                </a:solidFill>
              </a:rPr>
              <a:t>Coordinators</a:t>
            </a:r>
            <a:r>
              <a:rPr lang="fr-BE" sz="2400" b="1" i="1" dirty="0">
                <a:solidFill>
                  <a:schemeClr val="tx2">
                    <a:lumMod val="20000"/>
                    <a:lumOff val="80000"/>
                  </a:schemeClr>
                </a:solidFill>
              </a:rPr>
              <a:t> convainquent leur Club de verser 100 € par membre, avec le cours de l’USD le but peut presque être atteint.</a:t>
            </a:r>
          </a:p>
        </p:txBody>
      </p:sp>
    </p:spTree>
    <p:extLst>
      <p:ext uri="{BB962C8B-B14F-4D97-AF65-F5344CB8AC3E}">
        <p14:creationId xmlns:p14="http://schemas.microsoft.com/office/powerpoint/2010/main" val="2556852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2482326" y="341376"/>
            <a:ext cx="7662086" cy="984885"/>
          </a:xfrm>
          <a:prstGeom prst="rect">
            <a:avLst/>
          </a:prstGeom>
          <a:noFill/>
        </p:spPr>
        <p:txBody>
          <a:bodyPr wrap="square" rtlCol="0">
            <a:spAutoFit/>
          </a:bodyPr>
          <a:lstStyle/>
          <a:p>
            <a:pPr algn="ctr"/>
            <a:r>
              <a:rPr lang="fr-BE" sz="4000" b="1" i="1" dirty="0">
                <a:solidFill>
                  <a:srgbClr val="FFC000">
                    <a:lumMod val="60000"/>
                    <a:lumOff val="40000"/>
                  </a:srgbClr>
                </a:solidFill>
              </a:rPr>
              <a:t>Le bon réflexe à avoir</a:t>
            </a:r>
          </a:p>
          <a:p>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506642" y="2476641"/>
            <a:ext cx="2704948" cy="1691822"/>
          </a:xfrm>
          <a:prstGeom prst="rect">
            <a:avLst/>
          </a:prstGeom>
        </p:spPr>
      </p:pic>
      <p:sp>
        <p:nvSpPr>
          <p:cNvPr id="2" name="ZoneTexte 1"/>
          <p:cNvSpPr txBox="1"/>
          <p:nvPr/>
        </p:nvSpPr>
        <p:spPr>
          <a:xfrm>
            <a:off x="3596640" y="1838325"/>
            <a:ext cx="8022336" cy="3416320"/>
          </a:xfrm>
          <a:prstGeom prst="rect">
            <a:avLst/>
          </a:prstGeom>
          <a:noFill/>
        </p:spPr>
        <p:txBody>
          <a:bodyPr wrap="square" rtlCol="0">
            <a:spAutoFit/>
          </a:bodyPr>
          <a:lstStyle/>
          <a:p>
            <a:pPr algn="just"/>
            <a:r>
              <a:rPr lang="fr-BE" sz="2400" b="1" i="1" dirty="0">
                <a:solidFill>
                  <a:srgbClr val="FFC000"/>
                </a:solidFill>
              </a:rPr>
              <a:t>Donner la priorité à sa propre Fondation: la LCIF.</a:t>
            </a:r>
          </a:p>
          <a:p>
            <a:pPr algn="just"/>
            <a:r>
              <a:rPr lang="fr-BE" sz="2400" b="1" i="1" dirty="0">
                <a:solidFill>
                  <a:srgbClr val="FFC000"/>
                </a:solidFill>
              </a:rPr>
              <a:t>Pendre l’habitude de la placer à la première place des bénéficiaires de nos dons.</a:t>
            </a:r>
          </a:p>
          <a:p>
            <a:pPr algn="just"/>
            <a:endParaRPr lang="fr-BE" sz="2400" b="1" i="1" dirty="0">
              <a:solidFill>
                <a:srgbClr val="FFC000"/>
              </a:solidFill>
            </a:endParaRPr>
          </a:p>
          <a:p>
            <a:pPr algn="just"/>
            <a:r>
              <a:rPr lang="fr-BE" sz="2400" b="1" dirty="0">
                <a:solidFill>
                  <a:prstClr val="white"/>
                </a:solidFill>
              </a:rPr>
              <a:t>PARCE QUE :</a:t>
            </a:r>
          </a:p>
          <a:p>
            <a:pPr marL="342900" indent="-342900" algn="just">
              <a:buFont typeface="Arial" panose="020B0604020202020204" pitchFamily="34" charset="0"/>
              <a:buChar char="•"/>
            </a:pPr>
            <a:r>
              <a:rPr lang="fr-BE" sz="2400" b="1" i="1" dirty="0">
                <a:solidFill>
                  <a:srgbClr val="FFC000"/>
                </a:solidFill>
              </a:rPr>
              <a:t>C’est notre fondation</a:t>
            </a:r>
          </a:p>
          <a:p>
            <a:pPr marL="342900" indent="-342900" algn="just">
              <a:buFont typeface="Arial" panose="020B0604020202020204" pitchFamily="34" charset="0"/>
              <a:buChar char="•"/>
            </a:pPr>
            <a:r>
              <a:rPr lang="fr-BE" sz="2400" b="1" i="1" dirty="0">
                <a:solidFill>
                  <a:srgbClr val="FFC000"/>
                </a:solidFill>
              </a:rPr>
              <a:t>1 USD donné est 1 USD affecté au but annoncé</a:t>
            </a:r>
          </a:p>
          <a:p>
            <a:pPr marL="342900" indent="-342900" algn="just">
              <a:buFont typeface="Arial" panose="020B0604020202020204" pitchFamily="34" charset="0"/>
              <a:buChar char="•"/>
            </a:pPr>
            <a:r>
              <a:rPr lang="fr-BE" sz="2400" b="1" i="1" dirty="0">
                <a:solidFill>
                  <a:srgbClr val="FFC000"/>
                </a:solidFill>
              </a:rPr>
              <a:t>C’est le meilleur moyen d’accroître sa force d’action et d’attraction</a:t>
            </a:r>
            <a:endParaRPr lang="fr-BE" sz="2400" b="1" dirty="0">
              <a:solidFill>
                <a:prstClr val="white"/>
              </a:solidFill>
            </a:endParaRPr>
          </a:p>
        </p:txBody>
      </p:sp>
      <p:sp>
        <p:nvSpPr>
          <p:cNvPr id="8" name="ZoneTexte 7"/>
          <p:cNvSpPr txBox="1"/>
          <p:nvPr/>
        </p:nvSpPr>
        <p:spPr>
          <a:xfrm>
            <a:off x="9057131" y="620725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445532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865632" y="341376"/>
            <a:ext cx="10753344" cy="923330"/>
          </a:xfrm>
          <a:prstGeom prst="rect">
            <a:avLst/>
          </a:prstGeom>
          <a:noFill/>
        </p:spPr>
        <p:txBody>
          <a:bodyPr wrap="square" rtlCol="0">
            <a:spAutoFit/>
          </a:bodyPr>
          <a:lstStyle/>
          <a:p>
            <a:pPr algn="ctr"/>
            <a:r>
              <a:rPr lang="fr-BE" sz="3600" b="1" i="1" dirty="0">
                <a:solidFill>
                  <a:srgbClr val="FFC000">
                    <a:lumMod val="60000"/>
                    <a:lumOff val="40000"/>
                  </a:srgbClr>
                </a:solidFill>
              </a:rPr>
              <a:t>Quelques programmes performants de récolte de fonds</a:t>
            </a:r>
          </a:p>
          <a:p>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433490" y="2843602"/>
            <a:ext cx="2704948" cy="1691822"/>
          </a:xfrm>
          <a:prstGeom prst="rect">
            <a:avLst/>
          </a:prstGeom>
        </p:spPr>
      </p:pic>
      <p:sp>
        <p:nvSpPr>
          <p:cNvPr id="2" name="ZoneTexte 1"/>
          <p:cNvSpPr txBox="1"/>
          <p:nvPr/>
        </p:nvSpPr>
        <p:spPr>
          <a:xfrm>
            <a:off x="3596640" y="1838325"/>
            <a:ext cx="5876544" cy="3785652"/>
          </a:xfrm>
          <a:prstGeom prst="rect">
            <a:avLst/>
          </a:prstGeom>
          <a:noFill/>
        </p:spPr>
        <p:txBody>
          <a:bodyPr wrap="square" rtlCol="0">
            <a:spAutoFit/>
          </a:bodyPr>
          <a:lstStyle/>
          <a:p>
            <a:pPr algn="just"/>
            <a:r>
              <a:rPr lang="fr-BE" sz="2400" b="1" i="1" dirty="0">
                <a:solidFill>
                  <a:srgbClr val="FFC000"/>
                </a:solidFill>
              </a:rPr>
              <a:t>Le programme  Melvin Jones </a:t>
            </a:r>
            <a:r>
              <a:rPr lang="fr-BE" sz="2400" b="1" i="1" dirty="0" err="1">
                <a:solidFill>
                  <a:srgbClr val="FFC000"/>
                </a:solidFill>
              </a:rPr>
              <a:t>Fellow</a:t>
            </a:r>
            <a:endParaRPr lang="fr-BE" sz="2400" b="1" i="1" dirty="0">
              <a:solidFill>
                <a:srgbClr val="FFC000"/>
              </a:solidFill>
            </a:endParaRPr>
          </a:p>
          <a:p>
            <a:pPr algn="just"/>
            <a:r>
              <a:rPr lang="fr-BE" sz="2400" b="1" i="1" dirty="0">
                <a:solidFill>
                  <a:srgbClr val="FFC000"/>
                </a:solidFill>
              </a:rPr>
              <a:t>Traditionnellement, il procure à la LCIF 70% des rentrées de fonds annuelles</a:t>
            </a:r>
          </a:p>
          <a:p>
            <a:pPr algn="just"/>
            <a:endParaRPr lang="fr-BE" sz="2000" b="1" i="1" dirty="0">
              <a:solidFill>
                <a:srgbClr val="FFC000"/>
              </a:solidFill>
            </a:endParaRPr>
          </a:p>
          <a:p>
            <a:pPr algn="just"/>
            <a:endParaRPr lang="fr-BE" sz="2000" b="1" i="1" dirty="0">
              <a:solidFill>
                <a:srgbClr val="FFC000"/>
              </a:solidFill>
            </a:endParaRPr>
          </a:p>
          <a:p>
            <a:pPr algn="just"/>
            <a:endParaRPr lang="fr-BE" sz="2000" b="1" i="1" dirty="0">
              <a:solidFill>
                <a:srgbClr val="FFC000"/>
              </a:solidFill>
            </a:endParaRPr>
          </a:p>
          <a:p>
            <a:pPr algn="just"/>
            <a:r>
              <a:rPr lang="fr-BE" sz="2400" b="1" i="1" dirty="0">
                <a:solidFill>
                  <a:srgbClr val="FFC000"/>
                </a:solidFill>
              </a:rPr>
              <a:t>Le programme Lions Share</a:t>
            </a:r>
          </a:p>
          <a:p>
            <a:pPr algn="just"/>
            <a:endParaRPr lang="fr-BE" sz="2000" b="1" i="1" dirty="0">
              <a:solidFill>
                <a:srgbClr val="FFC000"/>
              </a:solidFill>
            </a:endParaRPr>
          </a:p>
          <a:p>
            <a:pPr algn="just"/>
            <a:endParaRPr lang="fr-BE" sz="2000" b="1" i="1" dirty="0">
              <a:solidFill>
                <a:srgbClr val="FFC000"/>
              </a:solidFill>
            </a:endParaRPr>
          </a:p>
          <a:p>
            <a:pPr algn="just"/>
            <a:endParaRPr lang="fr-BE" sz="2000" b="1" i="1" dirty="0">
              <a:solidFill>
                <a:srgbClr val="FFC000"/>
              </a:solidFill>
            </a:endParaRPr>
          </a:p>
          <a:p>
            <a:pPr algn="just"/>
            <a:r>
              <a:rPr lang="fr-BE" sz="2400" b="1" i="1" dirty="0">
                <a:solidFill>
                  <a:srgbClr val="FFC000"/>
                </a:solidFill>
              </a:rPr>
              <a:t>Le programme des Clubs Modèles</a:t>
            </a:r>
          </a:p>
        </p:txBody>
      </p:sp>
      <p:pic>
        <p:nvPicPr>
          <p:cNvPr id="3" name="Image 2"/>
          <p:cNvPicPr>
            <a:picLocks noChangeAspect="1"/>
          </p:cNvPicPr>
          <p:nvPr/>
        </p:nvPicPr>
        <p:blipFill>
          <a:blip r:embed="rId3"/>
          <a:stretch>
            <a:fillRect/>
          </a:stretch>
        </p:blipFill>
        <p:spPr>
          <a:xfrm>
            <a:off x="10144412" y="1534321"/>
            <a:ext cx="1267300" cy="1538063"/>
          </a:xfrm>
          <a:prstGeom prst="rect">
            <a:avLst/>
          </a:prstGeom>
        </p:spPr>
      </p:pic>
      <p:pic>
        <p:nvPicPr>
          <p:cNvPr id="6" name="Image 5"/>
          <p:cNvPicPr>
            <a:picLocks noChangeAspect="1"/>
          </p:cNvPicPr>
          <p:nvPr/>
        </p:nvPicPr>
        <p:blipFill>
          <a:blip r:embed="rId4"/>
          <a:stretch>
            <a:fillRect/>
          </a:stretch>
        </p:blipFill>
        <p:spPr>
          <a:xfrm>
            <a:off x="10144412" y="3208260"/>
            <a:ext cx="1612811" cy="1572865"/>
          </a:xfrm>
          <a:prstGeom prst="rect">
            <a:avLst/>
          </a:prstGeom>
        </p:spPr>
      </p:pic>
      <p:pic>
        <p:nvPicPr>
          <p:cNvPr id="8" name="Image 7"/>
          <p:cNvPicPr>
            <a:picLocks noChangeAspect="1"/>
          </p:cNvPicPr>
          <p:nvPr/>
        </p:nvPicPr>
        <p:blipFill>
          <a:blip r:embed="rId5"/>
          <a:stretch>
            <a:fillRect/>
          </a:stretch>
        </p:blipFill>
        <p:spPr>
          <a:xfrm>
            <a:off x="8701777" y="5045791"/>
            <a:ext cx="3055446" cy="729948"/>
          </a:xfrm>
          <a:prstGeom prst="rect">
            <a:avLst/>
          </a:prstGeom>
        </p:spPr>
      </p:pic>
      <p:sp>
        <p:nvSpPr>
          <p:cNvPr id="10" name="ZoneTexte 9"/>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55770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865632" y="341376"/>
            <a:ext cx="10753344" cy="1200329"/>
          </a:xfrm>
          <a:prstGeom prst="rect">
            <a:avLst/>
          </a:prstGeom>
          <a:noFill/>
        </p:spPr>
        <p:txBody>
          <a:bodyPr wrap="square" rtlCol="0">
            <a:spAutoFit/>
          </a:bodyPr>
          <a:lstStyle/>
          <a:p>
            <a:pPr algn="ctr"/>
            <a:r>
              <a:rPr lang="fr-BE" sz="3600" b="1" i="1" dirty="0">
                <a:solidFill>
                  <a:srgbClr val="FFC000">
                    <a:lumMod val="60000"/>
                    <a:lumOff val="40000"/>
                  </a:srgbClr>
                </a:solidFill>
              </a:rPr>
              <a:t>Le programme des compagnons de Melvin Jones et des Partenaires Humanitaires</a:t>
            </a:r>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1030169" y="1368583"/>
            <a:ext cx="1508858" cy="943722"/>
          </a:xfrm>
          <a:prstGeom prst="rect">
            <a:avLst/>
          </a:prstGeom>
        </p:spPr>
      </p:pic>
      <p:sp>
        <p:nvSpPr>
          <p:cNvPr id="8" name="ZoneTexte 7"/>
          <p:cNvSpPr txBox="1"/>
          <p:nvPr/>
        </p:nvSpPr>
        <p:spPr>
          <a:xfrm>
            <a:off x="3185652" y="2147799"/>
            <a:ext cx="6076335" cy="3785652"/>
          </a:xfrm>
          <a:prstGeom prst="rect">
            <a:avLst/>
          </a:prstGeom>
          <a:noFill/>
        </p:spPr>
        <p:txBody>
          <a:bodyPr wrap="square" rtlCol="0">
            <a:spAutoFit/>
          </a:bodyPr>
          <a:lstStyle/>
          <a:p>
            <a:pPr algn="just"/>
            <a:r>
              <a:rPr lang="fr-BE" sz="2400" b="1" i="1" dirty="0">
                <a:solidFill>
                  <a:srgbClr val="FFC000">
                    <a:lumMod val="60000"/>
                    <a:lumOff val="40000"/>
                  </a:srgbClr>
                </a:solidFill>
              </a:rPr>
              <a:t>Un don minimum de 1.000 USD, à la LCIF, sans destination spécifique permet au donateur d’honorer la personne de son choix en sollicitant pour lui l’attribution de la qualité de Compagnon de Melvin Jones ou le cas échéant de Partenaire humanitaire.</a:t>
            </a:r>
          </a:p>
          <a:p>
            <a:pPr algn="just"/>
            <a:endParaRPr lang="fr-BE" sz="2400" b="1" i="1" dirty="0">
              <a:solidFill>
                <a:srgbClr val="FFC000">
                  <a:lumMod val="60000"/>
                  <a:lumOff val="40000"/>
                </a:srgbClr>
              </a:solidFill>
            </a:endParaRPr>
          </a:p>
          <a:p>
            <a:pPr algn="just"/>
            <a:r>
              <a:rPr lang="fr-BE" sz="2400" b="1" i="1" dirty="0">
                <a:solidFill>
                  <a:srgbClr val="FFC000">
                    <a:lumMod val="60000"/>
                    <a:lumOff val="40000"/>
                  </a:srgbClr>
                </a:solidFill>
              </a:rPr>
              <a:t>La même possibilité existe pour des dons en faveur d’une destination spécifique ouvrant ce droit au donateur.</a:t>
            </a:r>
          </a:p>
        </p:txBody>
      </p:sp>
      <p:pic>
        <p:nvPicPr>
          <p:cNvPr id="9" name="Image 8"/>
          <p:cNvPicPr>
            <a:picLocks noChangeAspect="1"/>
          </p:cNvPicPr>
          <p:nvPr/>
        </p:nvPicPr>
        <p:blipFill>
          <a:blip r:embed="rId3"/>
          <a:stretch>
            <a:fillRect/>
          </a:stretch>
        </p:blipFill>
        <p:spPr>
          <a:xfrm>
            <a:off x="138756" y="2701775"/>
            <a:ext cx="2928909" cy="1943966"/>
          </a:xfrm>
          <a:prstGeom prst="rect">
            <a:avLst/>
          </a:prstGeom>
        </p:spPr>
      </p:pic>
      <p:pic>
        <p:nvPicPr>
          <p:cNvPr id="10" name="Image 9"/>
          <p:cNvPicPr>
            <a:picLocks noChangeAspect="1"/>
          </p:cNvPicPr>
          <p:nvPr/>
        </p:nvPicPr>
        <p:blipFill>
          <a:blip r:embed="rId4"/>
          <a:stretch>
            <a:fillRect/>
          </a:stretch>
        </p:blipFill>
        <p:spPr>
          <a:xfrm>
            <a:off x="9428226" y="2312305"/>
            <a:ext cx="2190750" cy="2819400"/>
          </a:xfrm>
          <a:prstGeom prst="rect">
            <a:avLst/>
          </a:prstGeom>
        </p:spPr>
      </p:pic>
      <p:sp>
        <p:nvSpPr>
          <p:cNvPr id="12" name="ZoneTexte 11"/>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282813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816442" y="1668156"/>
            <a:ext cx="9415850" cy="4462760"/>
          </a:xfrm>
          <a:prstGeom prst="rect">
            <a:avLst/>
          </a:prstGeom>
          <a:noFill/>
        </p:spPr>
        <p:txBody>
          <a:bodyPr wrap="square" rtlCol="0">
            <a:spAutoFit/>
          </a:bodyPr>
          <a:lstStyle/>
          <a:p>
            <a:r>
              <a:rPr lang="fr-BE" sz="2000" b="1" i="1" dirty="0">
                <a:solidFill>
                  <a:srgbClr val="FFC000">
                    <a:lumMod val="60000"/>
                    <a:lumOff val="40000"/>
                  </a:srgbClr>
                </a:solidFill>
              </a:rPr>
              <a:t>Créée par les Lions</a:t>
            </a:r>
          </a:p>
          <a:p>
            <a:r>
              <a:rPr lang="fr-BE" sz="2000" b="1" i="1" dirty="0">
                <a:solidFill>
                  <a:srgbClr val="FFC000">
                    <a:lumMod val="60000"/>
                    <a:lumOff val="40000"/>
                  </a:srgbClr>
                </a:solidFill>
              </a:rPr>
              <a:t>Administrée par les Lions</a:t>
            </a:r>
          </a:p>
          <a:p>
            <a:r>
              <a:rPr lang="fr-BE" sz="2000" b="1" i="1" dirty="0">
                <a:solidFill>
                  <a:srgbClr val="FFC000">
                    <a:lumMod val="60000"/>
                    <a:lumOff val="40000"/>
                  </a:srgbClr>
                </a:solidFill>
              </a:rPr>
              <a:t>Financée par les Lions :</a:t>
            </a:r>
          </a:p>
          <a:p>
            <a:pPr marL="542925" indent="-271463">
              <a:buFont typeface="Arial" panose="020B0604020202020204" pitchFamily="34" charset="0"/>
              <a:buChar char="•"/>
            </a:pPr>
            <a:r>
              <a:rPr lang="fr-BE" sz="2000" b="1" i="1" dirty="0">
                <a:solidFill>
                  <a:srgbClr val="FFC000">
                    <a:lumMod val="60000"/>
                    <a:lumOff val="40000"/>
                  </a:srgbClr>
                </a:solidFill>
              </a:rPr>
              <a:t>Programmes des Partenaires Humanitaires et des Compagnons de Melvin Jones</a:t>
            </a:r>
          </a:p>
          <a:p>
            <a:pPr marL="542925" indent="-271463">
              <a:buFont typeface="Arial" panose="020B0604020202020204" pitchFamily="34" charset="0"/>
              <a:buChar char="•"/>
            </a:pPr>
            <a:r>
              <a:rPr lang="fr-BE" sz="2000" b="1" i="1" dirty="0">
                <a:solidFill>
                  <a:srgbClr val="FFC000">
                    <a:lumMod val="60000"/>
                    <a:lumOff val="40000"/>
                  </a:srgbClr>
                </a:solidFill>
              </a:rPr>
              <a:t>Autres programmes de financement</a:t>
            </a:r>
          </a:p>
          <a:p>
            <a:pPr marL="542925" indent="-271463">
              <a:buFont typeface="Arial" panose="020B0604020202020204" pitchFamily="34" charset="0"/>
              <a:buChar char="•"/>
            </a:pPr>
            <a:r>
              <a:rPr lang="fr-BE" sz="2000" b="1" i="1" dirty="0">
                <a:solidFill>
                  <a:srgbClr val="FFC000">
                    <a:lumMod val="60000"/>
                    <a:lumOff val="40000"/>
                  </a:srgbClr>
                </a:solidFill>
              </a:rPr>
              <a:t>Dons et parrainages</a:t>
            </a:r>
          </a:p>
          <a:p>
            <a:endParaRPr lang="fr-BE" b="1" i="1" dirty="0">
              <a:solidFill>
                <a:srgbClr val="FFC000">
                  <a:lumMod val="60000"/>
                  <a:lumOff val="40000"/>
                </a:srgbClr>
              </a:solidFill>
            </a:endParaRPr>
          </a:p>
          <a:p>
            <a:r>
              <a:rPr lang="fr-BE" sz="2000" b="1" i="1" dirty="0">
                <a:solidFill>
                  <a:srgbClr val="FFC000">
                    <a:lumMod val="60000"/>
                    <a:lumOff val="40000"/>
                  </a:srgbClr>
                </a:solidFill>
              </a:rPr>
              <a:t>Redistribue tout l’argent reçu sous la forme de subventions aux Clubs et Districts pour financer leurs projets locaux ou s’inscrivant dans le cadre des grands programmes internationaux.</a:t>
            </a:r>
          </a:p>
          <a:p>
            <a:endParaRPr lang="fr-BE" b="1" i="1" dirty="0">
              <a:solidFill>
                <a:srgbClr val="FFC000">
                  <a:lumMod val="60000"/>
                  <a:lumOff val="40000"/>
                </a:srgbClr>
              </a:solidFill>
            </a:endParaRPr>
          </a:p>
          <a:p>
            <a:pPr algn="ctr"/>
            <a:r>
              <a:rPr lang="fr-BE" sz="3200" b="1" i="1" dirty="0">
                <a:solidFill>
                  <a:srgbClr val="5B9BD5">
                    <a:lumMod val="60000"/>
                    <a:lumOff val="40000"/>
                  </a:srgbClr>
                </a:solidFill>
              </a:rPr>
              <a:t>1USD reçu est 1USD distribué</a:t>
            </a:r>
          </a:p>
          <a:p>
            <a:endParaRPr lang="fr-BE" b="1" i="1" dirty="0">
              <a:solidFill>
                <a:srgbClr val="FFC000">
                  <a:lumMod val="60000"/>
                  <a:lumOff val="40000"/>
                </a:srgbClr>
              </a:solidFill>
            </a:endParaRPr>
          </a:p>
          <a:p>
            <a:r>
              <a:rPr lang="fr-BE" sz="2000" b="1" i="1" dirty="0">
                <a:solidFill>
                  <a:srgbClr val="FFC000">
                    <a:lumMod val="60000"/>
                    <a:lumOff val="40000"/>
                  </a:srgbClr>
                </a:solidFill>
              </a:rPr>
              <a:t>Tous les frais généraux et de fonctionnement sont couvert par les intérêts du capital.</a:t>
            </a:r>
          </a:p>
        </p:txBody>
      </p:sp>
      <p:pic>
        <p:nvPicPr>
          <p:cNvPr id="5" name="Image 4"/>
          <p:cNvPicPr>
            <a:picLocks noChangeAspect="1"/>
          </p:cNvPicPr>
          <p:nvPr/>
        </p:nvPicPr>
        <p:blipFill>
          <a:blip r:embed="rId2"/>
          <a:stretch>
            <a:fillRect/>
          </a:stretch>
        </p:blipFill>
        <p:spPr>
          <a:xfrm>
            <a:off x="9028461" y="464904"/>
            <a:ext cx="2608170" cy="1076387"/>
          </a:xfrm>
          <a:prstGeom prst="rect">
            <a:avLst/>
          </a:prstGeom>
        </p:spPr>
      </p:pic>
      <p:sp>
        <p:nvSpPr>
          <p:cNvPr id="7" name="ZoneTexte 6"/>
          <p:cNvSpPr txBox="1"/>
          <p:nvPr/>
        </p:nvSpPr>
        <p:spPr>
          <a:xfrm>
            <a:off x="1552596" y="768096"/>
            <a:ext cx="7176876" cy="646331"/>
          </a:xfrm>
          <a:prstGeom prst="rect">
            <a:avLst/>
          </a:prstGeom>
          <a:noFill/>
        </p:spPr>
        <p:txBody>
          <a:bodyPr wrap="square" rtlCol="0">
            <a:spAutoFit/>
          </a:bodyPr>
          <a:lstStyle/>
          <a:p>
            <a:r>
              <a:rPr lang="fr-BE" sz="3600" b="1" i="1" dirty="0">
                <a:solidFill>
                  <a:srgbClr val="FFC000">
                    <a:lumMod val="60000"/>
                    <a:lumOff val="40000"/>
                  </a:srgbClr>
                </a:solidFill>
              </a:rPr>
              <a:t>LCIF: la Fondation de tous les Lions</a:t>
            </a:r>
          </a:p>
        </p:txBody>
      </p:sp>
      <p:sp>
        <p:nvSpPr>
          <p:cNvPr id="9" name="ZoneTexte 8"/>
          <p:cNvSpPr txBox="1"/>
          <p:nvPr/>
        </p:nvSpPr>
        <p:spPr>
          <a:xfrm>
            <a:off x="9028461" y="6262399"/>
            <a:ext cx="3334513" cy="276999"/>
          </a:xfrm>
          <a:prstGeom prst="rect">
            <a:avLst/>
          </a:prstGeom>
          <a:noFill/>
        </p:spPr>
        <p:txBody>
          <a:bodyPr wrap="square" rtlCol="0">
            <a:spAutoFit/>
          </a:bodyPr>
          <a:lstStyle/>
          <a:p>
            <a:r>
              <a:rPr lang="fr-BE" sz="1200" b="1" dirty="0">
                <a:solidFill>
                  <a:srgbClr val="FFC000"/>
                </a:solidFill>
              </a:rPr>
              <a:t>PID Philippe Gerondal </a:t>
            </a:r>
            <a:r>
              <a:rPr lang="fr-BE" sz="1200" b="1" dirty="0" err="1">
                <a:solidFill>
                  <a:srgbClr val="FFC000"/>
                </a:solidFill>
              </a:rPr>
              <a:t>Past</a:t>
            </a:r>
            <a:r>
              <a:rPr lang="fr-BE" sz="1200" b="1" dirty="0">
                <a:solidFill>
                  <a:srgbClr val="FFC000"/>
                </a:solidFill>
              </a:rPr>
              <a:t> LCIF Trustee</a:t>
            </a:r>
          </a:p>
        </p:txBody>
      </p:sp>
    </p:spTree>
    <p:extLst>
      <p:ext uri="{BB962C8B-B14F-4D97-AF65-F5344CB8AC3E}">
        <p14:creationId xmlns:p14="http://schemas.microsoft.com/office/powerpoint/2010/main" val="381702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865632" y="341376"/>
            <a:ext cx="10753344" cy="646331"/>
          </a:xfrm>
          <a:prstGeom prst="rect">
            <a:avLst/>
          </a:prstGeom>
          <a:noFill/>
        </p:spPr>
        <p:txBody>
          <a:bodyPr wrap="square" rtlCol="0">
            <a:spAutoFit/>
          </a:bodyPr>
          <a:lstStyle/>
          <a:p>
            <a:pPr algn="ctr"/>
            <a:r>
              <a:rPr lang="fr-BE" sz="3600" b="1" i="1" dirty="0">
                <a:solidFill>
                  <a:srgbClr val="FFC000">
                    <a:lumMod val="60000"/>
                    <a:lumOff val="40000"/>
                  </a:srgbClr>
                </a:solidFill>
              </a:rPr>
              <a:t>Le programme Lions Share</a:t>
            </a:r>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762393" y="341376"/>
            <a:ext cx="1508858" cy="943722"/>
          </a:xfrm>
          <a:prstGeom prst="rect">
            <a:avLst/>
          </a:prstGeom>
        </p:spPr>
      </p:pic>
      <p:sp>
        <p:nvSpPr>
          <p:cNvPr id="8" name="ZoneTexte 7"/>
          <p:cNvSpPr txBox="1"/>
          <p:nvPr/>
        </p:nvSpPr>
        <p:spPr>
          <a:xfrm>
            <a:off x="545690" y="1631619"/>
            <a:ext cx="11253020" cy="1200329"/>
          </a:xfrm>
          <a:prstGeom prst="rect">
            <a:avLst/>
          </a:prstGeom>
          <a:noFill/>
        </p:spPr>
        <p:txBody>
          <a:bodyPr wrap="square" rtlCol="0">
            <a:spAutoFit/>
          </a:bodyPr>
          <a:lstStyle/>
          <a:p>
            <a:pPr algn="just"/>
            <a:r>
              <a:rPr lang="fr-BE" sz="2400" b="1" i="1" dirty="0">
                <a:solidFill>
                  <a:srgbClr val="FFC000">
                    <a:lumMod val="60000"/>
                    <a:lumOff val="40000"/>
                  </a:srgbClr>
                </a:solidFill>
              </a:rPr>
              <a:t>Un don de 50, 100, ou 200 USD permet de participer à ce programme de soutien de la LCIF et est qualitatif pour l’obtention ultérieure de la qualité de Melvin Jones </a:t>
            </a:r>
            <a:r>
              <a:rPr lang="fr-BE" sz="2400" b="1" i="1" dirty="0" err="1">
                <a:solidFill>
                  <a:srgbClr val="FFC000">
                    <a:lumMod val="60000"/>
                    <a:lumOff val="40000"/>
                  </a:srgbClr>
                </a:solidFill>
              </a:rPr>
              <a:t>Fellow</a:t>
            </a:r>
            <a:r>
              <a:rPr lang="fr-BE" sz="2400" b="1" i="1" dirty="0">
                <a:solidFill>
                  <a:srgbClr val="FFC000">
                    <a:lumMod val="60000"/>
                    <a:lumOff val="40000"/>
                  </a:srgbClr>
                </a:solidFill>
              </a:rPr>
              <a:t> ou de Partenaire Humanitaire.</a:t>
            </a:r>
          </a:p>
        </p:txBody>
      </p:sp>
      <p:pic>
        <p:nvPicPr>
          <p:cNvPr id="2" name="Image 1"/>
          <p:cNvPicPr>
            <a:picLocks noChangeAspect="1"/>
          </p:cNvPicPr>
          <p:nvPr/>
        </p:nvPicPr>
        <p:blipFill rotWithShape="1">
          <a:blip r:embed="rId3"/>
          <a:srcRect b="31777"/>
          <a:stretch/>
        </p:blipFill>
        <p:spPr>
          <a:xfrm>
            <a:off x="1961972" y="3168507"/>
            <a:ext cx="8120576" cy="1904938"/>
          </a:xfrm>
          <a:prstGeom prst="rect">
            <a:avLst/>
          </a:prstGeom>
        </p:spPr>
      </p:pic>
      <p:sp>
        <p:nvSpPr>
          <p:cNvPr id="3" name="ZoneTexte 2"/>
          <p:cNvSpPr txBox="1"/>
          <p:nvPr/>
        </p:nvSpPr>
        <p:spPr>
          <a:xfrm>
            <a:off x="2271251" y="5186511"/>
            <a:ext cx="1666568" cy="830997"/>
          </a:xfrm>
          <a:prstGeom prst="rect">
            <a:avLst/>
          </a:prstGeom>
          <a:noFill/>
        </p:spPr>
        <p:txBody>
          <a:bodyPr wrap="square" rtlCol="0">
            <a:spAutoFit/>
          </a:bodyPr>
          <a:lstStyle/>
          <a:p>
            <a:pPr algn="ctr"/>
            <a:r>
              <a:rPr lang="fr-BE" sz="2400" b="1" dirty="0">
                <a:solidFill>
                  <a:prstClr val="white"/>
                </a:solidFill>
              </a:rPr>
              <a:t>50 USD</a:t>
            </a:r>
          </a:p>
          <a:p>
            <a:pPr algn="ctr"/>
            <a:r>
              <a:rPr lang="fr-BE" sz="2400" b="1" dirty="0">
                <a:solidFill>
                  <a:prstClr val="white"/>
                </a:solidFill>
              </a:rPr>
              <a:t>1-STAR</a:t>
            </a:r>
          </a:p>
        </p:txBody>
      </p:sp>
      <p:sp>
        <p:nvSpPr>
          <p:cNvPr id="11" name="ZoneTexte 10"/>
          <p:cNvSpPr txBox="1"/>
          <p:nvPr/>
        </p:nvSpPr>
        <p:spPr>
          <a:xfrm>
            <a:off x="4975121" y="5186510"/>
            <a:ext cx="1666568" cy="830997"/>
          </a:xfrm>
          <a:prstGeom prst="rect">
            <a:avLst/>
          </a:prstGeom>
          <a:noFill/>
        </p:spPr>
        <p:txBody>
          <a:bodyPr wrap="square" rtlCol="0">
            <a:spAutoFit/>
          </a:bodyPr>
          <a:lstStyle/>
          <a:p>
            <a:pPr algn="ctr"/>
            <a:r>
              <a:rPr lang="fr-BE" sz="2400" b="1" dirty="0">
                <a:solidFill>
                  <a:prstClr val="white"/>
                </a:solidFill>
              </a:rPr>
              <a:t>100 USD</a:t>
            </a:r>
          </a:p>
          <a:p>
            <a:pPr algn="ctr"/>
            <a:r>
              <a:rPr lang="fr-BE" sz="2400" b="1" dirty="0">
                <a:solidFill>
                  <a:prstClr val="white"/>
                </a:solidFill>
              </a:rPr>
              <a:t>2-STAR</a:t>
            </a:r>
          </a:p>
        </p:txBody>
      </p:sp>
      <p:sp>
        <p:nvSpPr>
          <p:cNvPr id="12" name="ZoneTexte 11"/>
          <p:cNvSpPr txBox="1"/>
          <p:nvPr/>
        </p:nvSpPr>
        <p:spPr>
          <a:xfrm>
            <a:off x="7983793" y="5186509"/>
            <a:ext cx="1666568" cy="830997"/>
          </a:xfrm>
          <a:prstGeom prst="rect">
            <a:avLst/>
          </a:prstGeom>
          <a:noFill/>
        </p:spPr>
        <p:txBody>
          <a:bodyPr wrap="square" rtlCol="0">
            <a:spAutoFit/>
          </a:bodyPr>
          <a:lstStyle/>
          <a:p>
            <a:pPr algn="ctr"/>
            <a:r>
              <a:rPr lang="fr-BE" sz="2400" b="1" dirty="0">
                <a:solidFill>
                  <a:prstClr val="white"/>
                </a:solidFill>
              </a:rPr>
              <a:t>200 USD</a:t>
            </a:r>
          </a:p>
          <a:p>
            <a:pPr algn="ctr"/>
            <a:r>
              <a:rPr lang="fr-BE" sz="2400" b="1" dirty="0">
                <a:solidFill>
                  <a:prstClr val="white"/>
                </a:solidFill>
              </a:rPr>
              <a:t>3-STAR</a:t>
            </a:r>
          </a:p>
        </p:txBody>
      </p:sp>
      <p:sp>
        <p:nvSpPr>
          <p:cNvPr id="13" name="ZoneTexte 12"/>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2523898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435139" y="405771"/>
            <a:ext cx="10753344" cy="646331"/>
          </a:xfrm>
          <a:prstGeom prst="rect">
            <a:avLst/>
          </a:prstGeom>
          <a:noFill/>
        </p:spPr>
        <p:txBody>
          <a:bodyPr wrap="square" rtlCol="0">
            <a:spAutoFit/>
          </a:bodyPr>
          <a:lstStyle/>
          <a:p>
            <a:pPr algn="ctr"/>
            <a:r>
              <a:rPr lang="fr-BE" sz="3600" b="1" i="1" dirty="0">
                <a:solidFill>
                  <a:srgbClr val="FFC000">
                    <a:lumMod val="60000"/>
                    <a:lumOff val="40000"/>
                  </a:srgbClr>
                </a:solidFill>
              </a:rPr>
              <a:t>Les Clubs modèles</a:t>
            </a:r>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762393" y="341376"/>
            <a:ext cx="1508858" cy="943722"/>
          </a:xfrm>
          <a:prstGeom prst="rect">
            <a:avLst/>
          </a:prstGeom>
        </p:spPr>
      </p:pic>
      <p:sp>
        <p:nvSpPr>
          <p:cNvPr id="8" name="ZoneTexte 7"/>
          <p:cNvSpPr txBox="1"/>
          <p:nvPr/>
        </p:nvSpPr>
        <p:spPr>
          <a:xfrm>
            <a:off x="1541724" y="1416648"/>
            <a:ext cx="8170607" cy="4893647"/>
          </a:xfrm>
          <a:prstGeom prst="rect">
            <a:avLst/>
          </a:prstGeom>
          <a:noFill/>
        </p:spPr>
        <p:txBody>
          <a:bodyPr wrap="square" rtlCol="0">
            <a:spAutoFit/>
          </a:bodyPr>
          <a:lstStyle/>
          <a:p>
            <a:pPr algn="just"/>
            <a:r>
              <a:rPr lang="fr-BE" sz="2400" b="1" i="1" dirty="0">
                <a:solidFill>
                  <a:srgbClr val="FFC000">
                    <a:lumMod val="60000"/>
                    <a:lumOff val="40000"/>
                  </a:srgbClr>
                </a:solidFill>
              </a:rPr>
              <a:t>Les Clubs Modèles décident de récolter l’équivalent de 500 USD par membre avant le 30 </a:t>
            </a:r>
            <a:r>
              <a:rPr lang="fr-BE" sz="2400" b="1" i="1">
                <a:solidFill>
                  <a:srgbClr val="FFC000">
                    <a:lumMod val="60000"/>
                    <a:lumOff val="40000"/>
                  </a:srgbClr>
                </a:solidFill>
              </a:rPr>
              <a:t>juin 2022</a:t>
            </a:r>
            <a:r>
              <a:rPr lang="fr-BE" sz="2400" b="1" i="1" dirty="0">
                <a:solidFill>
                  <a:srgbClr val="FFC000">
                    <a:lumMod val="60000"/>
                    <a:lumOff val="40000"/>
                  </a:srgbClr>
                </a:solidFill>
              </a:rPr>
              <a:t>.</a:t>
            </a:r>
          </a:p>
          <a:p>
            <a:pPr algn="just"/>
            <a:endParaRPr lang="fr-BE" sz="2400" b="1" i="1" dirty="0">
              <a:solidFill>
                <a:srgbClr val="FFC000">
                  <a:lumMod val="60000"/>
                  <a:lumOff val="40000"/>
                </a:srgbClr>
              </a:solidFill>
            </a:endParaRPr>
          </a:p>
          <a:p>
            <a:pPr algn="just"/>
            <a:r>
              <a:rPr lang="fr-BE" sz="2400" b="1" i="1" dirty="0">
                <a:solidFill>
                  <a:srgbClr val="FFC000">
                    <a:lumMod val="60000"/>
                    <a:lumOff val="40000"/>
                  </a:srgbClr>
                </a:solidFill>
              </a:rPr>
              <a:t>Ils déterminent souverainement la façon de récolter les fonds.</a:t>
            </a:r>
          </a:p>
          <a:p>
            <a:pPr algn="just"/>
            <a:endParaRPr lang="fr-BE" sz="2400" b="1" i="1" dirty="0">
              <a:solidFill>
                <a:srgbClr val="FFC000">
                  <a:lumMod val="60000"/>
                  <a:lumOff val="40000"/>
                </a:srgbClr>
              </a:solidFill>
            </a:endParaRPr>
          </a:p>
          <a:p>
            <a:pPr algn="just"/>
            <a:r>
              <a:rPr lang="fr-BE" sz="2400" b="1" i="1" dirty="0">
                <a:solidFill>
                  <a:srgbClr val="FFC000">
                    <a:lumMod val="60000"/>
                    <a:lumOff val="40000"/>
                  </a:srgbClr>
                </a:solidFill>
              </a:rPr>
              <a:t>Ces Clubs d’élite font, évidemment, l’objet d’une distinction toute particulière.</a:t>
            </a:r>
          </a:p>
          <a:p>
            <a:pPr algn="just"/>
            <a:endParaRPr lang="fr-BE" sz="2400" b="1" i="1" dirty="0">
              <a:solidFill>
                <a:srgbClr val="FFC000">
                  <a:lumMod val="60000"/>
                  <a:lumOff val="40000"/>
                </a:srgbClr>
              </a:solidFill>
            </a:endParaRPr>
          </a:p>
          <a:p>
            <a:pPr algn="just"/>
            <a:r>
              <a:rPr lang="fr-BE" sz="2400" b="1" i="1" dirty="0">
                <a:solidFill>
                  <a:srgbClr val="FFC000">
                    <a:lumMod val="60000"/>
                    <a:lumOff val="40000"/>
                  </a:srgbClr>
                </a:solidFill>
              </a:rPr>
              <a:t>Il y a beaucoup de Clubs  Modèles potentiels :</a:t>
            </a:r>
          </a:p>
          <a:p>
            <a:pPr marL="633413" indent="-342900" algn="just">
              <a:buFont typeface="Arial" panose="020B0604020202020204" pitchFamily="34" charset="0"/>
              <a:buChar char="•"/>
            </a:pPr>
            <a:r>
              <a:rPr lang="fr-BE" sz="2400" b="1" i="1" dirty="0">
                <a:solidFill>
                  <a:srgbClr val="FFC000">
                    <a:lumMod val="60000"/>
                    <a:lumOff val="40000"/>
                  </a:srgbClr>
                </a:solidFill>
              </a:rPr>
              <a:t>Ceux qui donnent fréquemment à la LCIF</a:t>
            </a:r>
          </a:p>
          <a:p>
            <a:pPr marL="633413" indent="-342900" algn="just">
              <a:buFont typeface="Arial" panose="020B0604020202020204" pitchFamily="34" charset="0"/>
              <a:buChar char="•"/>
            </a:pPr>
            <a:r>
              <a:rPr lang="fr-BE" sz="2400" b="1" i="1" dirty="0">
                <a:solidFill>
                  <a:srgbClr val="FFC000">
                    <a:lumMod val="60000"/>
                    <a:lumOff val="40000"/>
                  </a:srgbClr>
                </a:solidFill>
              </a:rPr>
              <a:t>Ceux qui étaient Clubs Modèles pendant la CSFII</a:t>
            </a:r>
          </a:p>
          <a:p>
            <a:pPr marL="633413" indent="-342900" algn="just">
              <a:buFont typeface="Arial" panose="020B0604020202020204" pitchFamily="34" charset="0"/>
              <a:buChar char="•"/>
            </a:pPr>
            <a:r>
              <a:rPr lang="fr-BE" sz="2400" b="1" i="1" dirty="0">
                <a:solidFill>
                  <a:srgbClr val="FFC000">
                    <a:lumMod val="60000"/>
                    <a:lumOff val="40000"/>
                  </a:srgbClr>
                </a:solidFill>
              </a:rPr>
              <a:t>Ceux dont tous les membres sont Compagnons de Melvin Jones</a:t>
            </a:r>
          </a:p>
        </p:txBody>
      </p:sp>
      <p:pic>
        <p:nvPicPr>
          <p:cNvPr id="2" name="Image 1"/>
          <p:cNvPicPr>
            <a:picLocks noChangeAspect="1"/>
          </p:cNvPicPr>
          <p:nvPr/>
        </p:nvPicPr>
        <p:blipFill>
          <a:blip r:embed="rId3"/>
          <a:stretch>
            <a:fillRect/>
          </a:stretch>
        </p:blipFill>
        <p:spPr>
          <a:xfrm>
            <a:off x="7662930" y="331923"/>
            <a:ext cx="3989840" cy="953175"/>
          </a:xfrm>
          <a:prstGeom prst="rect">
            <a:avLst/>
          </a:prstGeom>
        </p:spPr>
      </p:pic>
      <p:sp>
        <p:nvSpPr>
          <p:cNvPr id="12" name="ZoneTexte 11"/>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3777844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2414598" y="698576"/>
            <a:ext cx="7200000" cy="707886"/>
          </a:xfrm>
          <a:prstGeom prst="rect">
            <a:avLst/>
          </a:prstGeom>
          <a:noFill/>
        </p:spPr>
        <p:txBody>
          <a:bodyPr wrap="square" rtlCol="0">
            <a:spAutoFit/>
          </a:bodyPr>
          <a:lstStyle/>
          <a:p>
            <a:r>
              <a:rPr lang="fr-BE" sz="4000" b="1" i="1" dirty="0">
                <a:solidFill>
                  <a:srgbClr val="FFC000">
                    <a:lumMod val="60000"/>
                    <a:lumOff val="40000"/>
                  </a:srgbClr>
                </a:solidFill>
              </a:rPr>
              <a:t> Les Clubs modèles du MD 112</a:t>
            </a:r>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885825" y="2522792"/>
            <a:ext cx="3440518" cy="2151888"/>
          </a:xfrm>
          <a:prstGeom prst="rect">
            <a:avLst/>
          </a:prstGeom>
        </p:spPr>
      </p:pic>
      <p:sp>
        <p:nvSpPr>
          <p:cNvPr id="9" name="ZoneTexte 8"/>
          <p:cNvSpPr txBox="1"/>
          <p:nvPr/>
        </p:nvSpPr>
        <p:spPr>
          <a:xfrm>
            <a:off x="3657599" y="1863072"/>
            <a:ext cx="7115175" cy="3785652"/>
          </a:xfrm>
          <a:prstGeom prst="rect">
            <a:avLst/>
          </a:prstGeom>
          <a:noFill/>
        </p:spPr>
        <p:txBody>
          <a:bodyPr wrap="square" rtlCol="0">
            <a:spAutoFit/>
          </a:bodyPr>
          <a:lstStyle/>
          <a:p>
            <a:pPr marL="342900" indent="-342900" algn="just">
              <a:buFont typeface="Arial" panose="020B0604020202020204" pitchFamily="34" charset="0"/>
              <a:buChar char="•"/>
            </a:pPr>
            <a:endParaRPr lang="fr-BE" sz="2400" b="1" i="1" dirty="0">
              <a:solidFill>
                <a:srgbClr val="FFC000"/>
              </a:solidFill>
            </a:endParaRPr>
          </a:p>
          <a:p>
            <a:pPr indent="2057400" algn="just"/>
            <a:r>
              <a:rPr lang="fr-BE" sz="3200" b="1" i="1" dirty="0">
                <a:solidFill>
                  <a:schemeClr val="tx2">
                    <a:lumMod val="20000"/>
                    <a:lumOff val="80000"/>
                  </a:schemeClr>
                </a:solidFill>
              </a:rPr>
              <a:t>LC Brussels </a:t>
            </a:r>
            <a:r>
              <a:rPr lang="fr-BE" sz="3200" b="1" i="1" dirty="0" err="1">
                <a:solidFill>
                  <a:schemeClr val="tx2">
                    <a:lumMod val="20000"/>
                    <a:lumOff val="80000"/>
                  </a:schemeClr>
                </a:solidFill>
              </a:rPr>
              <a:t>Cooperation</a:t>
            </a:r>
            <a:endParaRPr lang="fr-BE" sz="3200" b="1" i="1" dirty="0">
              <a:solidFill>
                <a:schemeClr val="tx2">
                  <a:lumMod val="20000"/>
                  <a:lumOff val="80000"/>
                </a:schemeClr>
              </a:solidFill>
            </a:endParaRPr>
          </a:p>
          <a:p>
            <a:pPr indent="2057400" algn="just"/>
            <a:r>
              <a:rPr lang="fr-BE" sz="3200" b="1" i="1" dirty="0">
                <a:solidFill>
                  <a:schemeClr val="tx2">
                    <a:lumMod val="20000"/>
                    <a:lumOff val="80000"/>
                  </a:schemeClr>
                </a:solidFill>
              </a:rPr>
              <a:t>LC Bruxelles Royal</a:t>
            </a:r>
          </a:p>
          <a:p>
            <a:pPr indent="2057400" algn="just"/>
            <a:r>
              <a:rPr lang="fr-BE" sz="3200" b="1" i="1" dirty="0">
                <a:solidFill>
                  <a:schemeClr val="tx2">
                    <a:lumMod val="20000"/>
                    <a:lumOff val="80000"/>
                  </a:schemeClr>
                </a:solidFill>
              </a:rPr>
              <a:t>LC Grimbergen </a:t>
            </a:r>
            <a:r>
              <a:rPr lang="fr-BE" sz="3200" b="1" i="1" dirty="0" err="1">
                <a:solidFill>
                  <a:schemeClr val="tx2">
                    <a:lumMod val="20000"/>
                    <a:lumOff val="80000"/>
                  </a:schemeClr>
                </a:solidFill>
              </a:rPr>
              <a:t>Noordrand</a:t>
            </a:r>
            <a:endParaRPr lang="fr-BE" sz="3200" b="1" i="1" dirty="0">
              <a:solidFill>
                <a:schemeClr val="tx2">
                  <a:lumMod val="20000"/>
                  <a:lumOff val="80000"/>
                </a:schemeClr>
              </a:solidFill>
            </a:endParaRPr>
          </a:p>
          <a:p>
            <a:pPr indent="2057400" algn="just"/>
            <a:r>
              <a:rPr lang="fr-BE" sz="3200" b="1" i="1" dirty="0">
                <a:solidFill>
                  <a:schemeClr val="tx2">
                    <a:lumMod val="20000"/>
                    <a:lumOff val="80000"/>
                  </a:schemeClr>
                </a:solidFill>
              </a:rPr>
              <a:t>LC Kortenberg </a:t>
            </a:r>
            <a:r>
              <a:rPr lang="fr-BE" sz="3200" b="1" i="1" dirty="0" err="1">
                <a:solidFill>
                  <a:schemeClr val="tx2">
                    <a:lumMod val="20000"/>
                    <a:lumOff val="80000"/>
                  </a:schemeClr>
                </a:solidFill>
              </a:rPr>
              <a:t>Hertog</a:t>
            </a:r>
            <a:r>
              <a:rPr lang="fr-BE" sz="3200" b="1" i="1" dirty="0">
                <a:solidFill>
                  <a:schemeClr val="tx2">
                    <a:lumMod val="20000"/>
                    <a:lumOff val="80000"/>
                  </a:schemeClr>
                </a:solidFill>
              </a:rPr>
              <a:t> Jan</a:t>
            </a:r>
          </a:p>
          <a:p>
            <a:pPr indent="2057400" algn="just"/>
            <a:r>
              <a:rPr lang="fr-BE" sz="3200" b="1" i="1" dirty="0">
                <a:solidFill>
                  <a:schemeClr val="tx2">
                    <a:lumMod val="20000"/>
                    <a:lumOff val="80000"/>
                  </a:schemeClr>
                </a:solidFill>
              </a:rPr>
              <a:t>LC Leuven </a:t>
            </a:r>
            <a:r>
              <a:rPr lang="fr-BE" sz="3200" b="1" i="1" dirty="0" err="1">
                <a:solidFill>
                  <a:schemeClr val="tx2">
                    <a:lumMod val="20000"/>
                    <a:lumOff val="80000"/>
                  </a:schemeClr>
                </a:solidFill>
              </a:rPr>
              <a:t>Fiere</a:t>
            </a:r>
            <a:r>
              <a:rPr lang="fr-BE" sz="3200" b="1" i="1" dirty="0">
                <a:solidFill>
                  <a:schemeClr val="tx2">
                    <a:lumMod val="20000"/>
                    <a:lumOff val="80000"/>
                  </a:schemeClr>
                </a:solidFill>
              </a:rPr>
              <a:t> </a:t>
            </a:r>
            <a:r>
              <a:rPr lang="fr-BE" sz="3200" b="1" i="1" dirty="0" err="1">
                <a:solidFill>
                  <a:schemeClr val="tx2">
                    <a:lumMod val="20000"/>
                    <a:lumOff val="80000"/>
                  </a:schemeClr>
                </a:solidFill>
              </a:rPr>
              <a:t>Magriet</a:t>
            </a:r>
            <a:endParaRPr lang="fr-BE" sz="3200" b="1" i="1" dirty="0">
              <a:solidFill>
                <a:schemeClr val="tx2">
                  <a:lumMod val="20000"/>
                  <a:lumOff val="80000"/>
                </a:schemeClr>
              </a:solidFill>
            </a:endParaRPr>
          </a:p>
          <a:p>
            <a:pPr indent="2057400" algn="just"/>
            <a:r>
              <a:rPr lang="fr-BE" sz="3200" b="1" i="1" dirty="0">
                <a:solidFill>
                  <a:schemeClr val="tx2">
                    <a:lumMod val="20000"/>
                    <a:lumOff val="80000"/>
                  </a:schemeClr>
                </a:solidFill>
              </a:rPr>
              <a:t>LC Ronse-Renaix</a:t>
            </a:r>
          </a:p>
          <a:p>
            <a:pPr marL="342900" indent="-342900" algn="just">
              <a:buFont typeface="Arial" panose="020B0604020202020204" pitchFamily="34" charset="0"/>
              <a:buChar char="•"/>
            </a:pPr>
            <a:endParaRPr lang="fr-BE" sz="2400" b="1" i="1" dirty="0">
              <a:solidFill>
                <a:srgbClr val="FFC000"/>
              </a:solidFill>
            </a:endParaRPr>
          </a:p>
        </p:txBody>
      </p:sp>
      <p:sp>
        <p:nvSpPr>
          <p:cNvPr id="8" name="ZoneTexte 7"/>
          <p:cNvSpPr txBox="1"/>
          <p:nvPr/>
        </p:nvSpPr>
        <p:spPr>
          <a:xfrm>
            <a:off x="907618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1934332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865632" y="341376"/>
            <a:ext cx="10753344" cy="646331"/>
          </a:xfrm>
          <a:prstGeom prst="rect">
            <a:avLst/>
          </a:prstGeom>
          <a:noFill/>
        </p:spPr>
        <p:txBody>
          <a:bodyPr wrap="square" rtlCol="0">
            <a:spAutoFit/>
          </a:bodyPr>
          <a:lstStyle/>
          <a:p>
            <a:pPr algn="ctr"/>
            <a:r>
              <a:rPr lang="fr-BE" sz="3600" b="1" i="1" dirty="0">
                <a:solidFill>
                  <a:srgbClr val="FFC000">
                    <a:lumMod val="60000"/>
                    <a:lumOff val="40000"/>
                  </a:srgbClr>
                </a:solidFill>
              </a:rPr>
              <a:t>  Le pouvoir de donner</a:t>
            </a:r>
            <a:endParaRPr lang="fr-BE" b="1" i="1" dirty="0">
              <a:solidFill>
                <a:srgbClr val="FFC000">
                  <a:lumMod val="60000"/>
                  <a:lumOff val="40000"/>
                </a:srgbClr>
              </a:solidFill>
            </a:endParaRPr>
          </a:p>
        </p:txBody>
      </p:sp>
      <p:pic>
        <p:nvPicPr>
          <p:cNvPr id="7" name="Image 6"/>
          <p:cNvPicPr>
            <a:picLocks noChangeAspect="1"/>
          </p:cNvPicPr>
          <p:nvPr/>
        </p:nvPicPr>
        <p:blipFill>
          <a:blip r:embed="rId3"/>
          <a:stretch>
            <a:fillRect/>
          </a:stretch>
        </p:blipFill>
        <p:spPr>
          <a:xfrm>
            <a:off x="762393" y="341376"/>
            <a:ext cx="1508858" cy="943722"/>
          </a:xfrm>
          <a:prstGeom prst="rect">
            <a:avLst/>
          </a:prstGeom>
        </p:spPr>
      </p:pic>
      <p:sp>
        <p:nvSpPr>
          <p:cNvPr id="8" name="ZoneTexte 7"/>
          <p:cNvSpPr txBox="1"/>
          <p:nvPr/>
        </p:nvSpPr>
        <p:spPr>
          <a:xfrm>
            <a:off x="2669457" y="1240032"/>
            <a:ext cx="8331051" cy="5755422"/>
          </a:xfrm>
          <a:prstGeom prst="rect">
            <a:avLst/>
          </a:prstGeom>
          <a:noFill/>
        </p:spPr>
        <p:txBody>
          <a:bodyPr wrap="square" rtlCol="0">
            <a:spAutoFit/>
          </a:bodyPr>
          <a:lstStyle/>
          <a:p>
            <a:pPr algn="just"/>
            <a:r>
              <a:rPr lang="fr-BE" sz="2400" b="1" i="1" dirty="0">
                <a:solidFill>
                  <a:schemeClr val="bg2"/>
                </a:solidFill>
              </a:rPr>
              <a:t>Vision  </a:t>
            </a:r>
            <a:r>
              <a:rPr lang="fr-BE" sz="2400" b="1" i="1" dirty="0">
                <a:solidFill>
                  <a:srgbClr val="FFC000">
                    <a:lumMod val="60000"/>
                    <a:lumOff val="40000"/>
                  </a:srgbClr>
                </a:solidFill>
              </a:rPr>
              <a:t>     </a:t>
            </a:r>
          </a:p>
          <a:p>
            <a:pPr indent="180975" algn="just"/>
            <a:r>
              <a:rPr lang="fr-BE" sz="2000" b="1" i="1" dirty="0">
                <a:solidFill>
                  <a:srgbClr val="FFC000">
                    <a:lumMod val="60000"/>
                    <a:lumOff val="40000"/>
                  </a:srgbClr>
                </a:solidFill>
              </a:rPr>
              <a:t>2 opérations de la cataracte :  restaurer la vue des deux   yeux!</a:t>
            </a:r>
          </a:p>
          <a:p>
            <a:pPr marL="987425" indent="-806450" algn="just"/>
            <a:r>
              <a:rPr lang="fr-BE" sz="2000" b="1" i="1" dirty="0">
                <a:solidFill>
                  <a:srgbClr val="5B9BD5"/>
                </a:solidFill>
              </a:rPr>
              <a:t>Jeunesse</a:t>
            </a:r>
            <a:r>
              <a:rPr lang="fr-BE" sz="2000" b="1" i="1" dirty="0">
                <a:solidFill>
                  <a:srgbClr val="FFC000">
                    <a:lumMod val="60000"/>
                    <a:lumOff val="40000"/>
                  </a:srgbClr>
                </a:solidFill>
              </a:rPr>
              <a:t> </a:t>
            </a:r>
          </a:p>
          <a:p>
            <a:pPr marL="987425" indent="-806450"/>
            <a:r>
              <a:rPr lang="fr-BE" sz="2000" b="1" i="1" dirty="0">
                <a:solidFill>
                  <a:srgbClr val="FFC000">
                    <a:lumMod val="60000"/>
                    <a:lumOff val="40000"/>
                  </a:srgbClr>
                </a:solidFill>
              </a:rPr>
              <a:t>Financer le programme Lions </a:t>
            </a:r>
            <a:r>
              <a:rPr lang="fr-BE" sz="2000" b="1" i="1" dirty="0" err="1">
                <a:solidFill>
                  <a:srgbClr val="FFC000">
                    <a:lumMod val="60000"/>
                    <a:lumOff val="40000"/>
                  </a:srgbClr>
                </a:solidFill>
              </a:rPr>
              <a:t>Quest</a:t>
            </a:r>
            <a:r>
              <a:rPr lang="fr-BE" sz="2000" b="1" i="1" dirty="0">
                <a:solidFill>
                  <a:srgbClr val="FFC000">
                    <a:lumMod val="60000"/>
                    <a:lumOff val="40000"/>
                  </a:srgbClr>
                </a:solidFill>
              </a:rPr>
              <a:t> pour une classe entière  pendant un an.</a:t>
            </a:r>
          </a:p>
          <a:p>
            <a:pPr algn="just"/>
            <a:r>
              <a:rPr lang="fr-BE" sz="2000" b="1" i="1" dirty="0">
                <a:solidFill>
                  <a:schemeClr val="bg2"/>
                </a:solidFill>
              </a:rPr>
              <a:t>Diabète </a:t>
            </a:r>
          </a:p>
          <a:p>
            <a:pPr indent="180975" algn="just"/>
            <a:r>
              <a:rPr lang="fr-BE" sz="2000" b="1" i="1" dirty="0">
                <a:solidFill>
                  <a:srgbClr val="FFC000">
                    <a:lumMod val="60000"/>
                    <a:lumOff val="40000"/>
                  </a:srgbClr>
                </a:solidFill>
              </a:rPr>
              <a:t> Un dépistage pour 18 personnes à risque.</a:t>
            </a:r>
          </a:p>
          <a:p>
            <a:pPr algn="just"/>
            <a:r>
              <a:rPr lang="fr-BE" sz="2000" b="1" i="1" dirty="0">
                <a:solidFill>
                  <a:schemeClr val="bg2"/>
                </a:solidFill>
              </a:rPr>
              <a:t>Efforts humanitaires </a:t>
            </a:r>
          </a:p>
          <a:p>
            <a:pPr indent="180975" algn="just"/>
            <a:r>
              <a:rPr lang="fr-BE" sz="2000" b="1" i="1" dirty="0">
                <a:solidFill>
                  <a:srgbClr val="FFC000">
                    <a:lumMod val="60000"/>
                    <a:lumOff val="40000"/>
                  </a:srgbClr>
                </a:solidFill>
              </a:rPr>
              <a:t>Vacciner 100 enfants contre la rougeole.</a:t>
            </a:r>
          </a:p>
          <a:p>
            <a:pPr algn="just"/>
            <a:r>
              <a:rPr lang="fr-BE" sz="2000" b="1" i="1" dirty="0">
                <a:solidFill>
                  <a:schemeClr val="bg2"/>
                </a:solidFill>
              </a:rPr>
              <a:t>Catastrophe naturelle </a:t>
            </a:r>
          </a:p>
          <a:p>
            <a:pPr indent="180975" algn="just"/>
            <a:r>
              <a:rPr lang="fr-BE" sz="2000" b="1" i="1" dirty="0">
                <a:solidFill>
                  <a:srgbClr val="FFC000">
                    <a:lumMod val="60000"/>
                    <a:lumOff val="40000"/>
                  </a:srgbClr>
                </a:solidFill>
              </a:rPr>
              <a:t> Procurer un secours immédiat à 4 personnes.</a:t>
            </a:r>
          </a:p>
          <a:p>
            <a:pPr algn="just"/>
            <a:r>
              <a:rPr lang="fr-BE" sz="2000" b="1" i="1" dirty="0">
                <a:solidFill>
                  <a:schemeClr val="bg2"/>
                </a:solidFill>
              </a:rPr>
              <a:t>Environnement </a:t>
            </a:r>
          </a:p>
          <a:p>
            <a:pPr indent="180975" algn="just"/>
            <a:r>
              <a:rPr lang="fr-BE" sz="2000" b="1" i="1" dirty="0">
                <a:solidFill>
                  <a:srgbClr val="FFC000">
                    <a:lumMod val="60000"/>
                    <a:lumOff val="40000"/>
                  </a:srgbClr>
                </a:solidFill>
              </a:rPr>
              <a:t> Procurer l’accès à l’eau potable à 14 personnes.</a:t>
            </a:r>
          </a:p>
          <a:p>
            <a:pPr algn="just"/>
            <a:r>
              <a:rPr lang="fr-BE" sz="2000" b="1" i="1" dirty="0">
                <a:solidFill>
                  <a:schemeClr val="bg2"/>
                </a:solidFill>
              </a:rPr>
              <a:t>Cancer des enfants</a:t>
            </a:r>
          </a:p>
          <a:p>
            <a:pPr marL="179388" indent="1588" algn="just"/>
            <a:r>
              <a:rPr lang="fr-BE" sz="2000" b="1" i="1" dirty="0">
                <a:solidFill>
                  <a:srgbClr val="FFC000">
                    <a:lumMod val="60000"/>
                    <a:lumOff val="40000"/>
                  </a:srgbClr>
                </a:solidFill>
              </a:rPr>
              <a:t>Financer l'achat d’équipement pour poser des diagnostics ou soigner 8 enfants.</a:t>
            </a:r>
          </a:p>
          <a:p>
            <a:pPr algn="just"/>
            <a:r>
              <a:rPr lang="fr-BE" sz="2000" b="1" i="1" dirty="0">
                <a:solidFill>
                  <a:schemeClr val="bg2"/>
                </a:solidFill>
              </a:rPr>
              <a:t>Faim </a:t>
            </a:r>
          </a:p>
          <a:p>
            <a:pPr indent="180975" algn="just"/>
            <a:r>
              <a:rPr lang="fr-BE" sz="2000" b="1" i="1" dirty="0">
                <a:solidFill>
                  <a:srgbClr val="FFC000">
                    <a:lumMod val="60000"/>
                    <a:lumOff val="40000"/>
                  </a:srgbClr>
                </a:solidFill>
              </a:rPr>
              <a:t> Procurer l’accès à la nourriture à 14 personnes.</a:t>
            </a:r>
          </a:p>
          <a:p>
            <a:pPr marL="987425" indent="-987425"/>
            <a:endParaRPr lang="fr-BE" sz="2400" b="1" i="1" dirty="0">
              <a:solidFill>
                <a:srgbClr val="FFC000">
                  <a:lumMod val="60000"/>
                  <a:lumOff val="40000"/>
                </a:srgbClr>
              </a:solidFill>
            </a:endParaRPr>
          </a:p>
        </p:txBody>
      </p:sp>
      <p:pic>
        <p:nvPicPr>
          <p:cNvPr id="2" name="Image 1"/>
          <p:cNvPicPr>
            <a:picLocks noChangeAspect="1"/>
          </p:cNvPicPr>
          <p:nvPr/>
        </p:nvPicPr>
        <p:blipFill>
          <a:blip r:embed="rId4"/>
          <a:stretch>
            <a:fillRect/>
          </a:stretch>
        </p:blipFill>
        <p:spPr>
          <a:xfrm rot="16200000">
            <a:off x="-1031059" y="3064822"/>
            <a:ext cx="4934278" cy="2049279"/>
          </a:xfrm>
          <a:prstGeom prst="rect">
            <a:avLst/>
          </a:prstGeom>
        </p:spPr>
      </p:pic>
      <p:sp>
        <p:nvSpPr>
          <p:cNvPr id="3" name="ZoneTexte 2"/>
          <p:cNvSpPr txBox="1"/>
          <p:nvPr/>
        </p:nvSpPr>
        <p:spPr>
          <a:xfrm>
            <a:off x="4014352" y="891142"/>
            <a:ext cx="4734232" cy="413872"/>
          </a:xfrm>
          <a:prstGeom prst="rect">
            <a:avLst/>
          </a:prstGeom>
          <a:noFill/>
        </p:spPr>
        <p:txBody>
          <a:bodyPr wrap="square" rtlCol="0">
            <a:spAutoFit/>
          </a:bodyPr>
          <a:lstStyle/>
          <a:p>
            <a:r>
              <a:rPr lang="fr-BE" sz="2000" b="1" i="1" dirty="0">
                <a:solidFill>
                  <a:srgbClr val="FFC000">
                    <a:lumMod val="60000"/>
                    <a:lumOff val="40000"/>
                  </a:srgbClr>
                </a:solidFill>
              </a:rPr>
              <a:t>Avec 100 USD vous pouvez faire beaucoup</a:t>
            </a:r>
          </a:p>
        </p:txBody>
      </p:sp>
      <p:sp>
        <p:nvSpPr>
          <p:cNvPr id="10" name="ZoneTexte 9"/>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212417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r="13219"/>
          <a:stretch/>
        </p:blipFill>
        <p:spPr>
          <a:xfrm>
            <a:off x="869598" y="0"/>
            <a:ext cx="10353926" cy="6286646"/>
          </a:xfrm>
          <a:prstGeom prst="rect">
            <a:avLst/>
          </a:prstGeom>
        </p:spPr>
      </p:pic>
      <p:pic>
        <p:nvPicPr>
          <p:cNvPr id="9" name="Image 8"/>
          <p:cNvPicPr>
            <a:picLocks noChangeAspect="1"/>
          </p:cNvPicPr>
          <p:nvPr/>
        </p:nvPicPr>
        <p:blipFill>
          <a:blip r:embed="rId3"/>
          <a:stretch>
            <a:fillRect/>
          </a:stretch>
        </p:blipFill>
        <p:spPr>
          <a:xfrm>
            <a:off x="2198624" y="405048"/>
            <a:ext cx="1511939" cy="944962"/>
          </a:xfrm>
          <a:prstGeom prst="rect">
            <a:avLst/>
          </a:prstGeom>
        </p:spPr>
      </p:pic>
      <p:sp>
        <p:nvSpPr>
          <p:cNvPr id="7" name="ZoneTexte 6"/>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705623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865632" y="341376"/>
            <a:ext cx="10753344" cy="646331"/>
          </a:xfrm>
          <a:prstGeom prst="rect">
            <a:avLst/>
          </a:prstGeom>
          <a:noFill/>
        </p:spPr>
        <p:txBody>
          <a:bodyPr wrap="square" rtlCol="0">
            <a:spAutoFit/>
          </a:bodyPr>
          <a:lstStyle/>
          <a:p>
            <a:pPr algn="ctr"/>
            <a:r>
              <a:rPr lang="fr-BE" sz="3600" b="1" i="1" dirty="0">
                <a:solidFill>
                  <a:srgbClr val="FFC000">
                    <a:lumMod val="60000"/>
                    <a:lumOff val="40000"/>
                  </a:srgbClr>
                </a:solidFill>
              </a:rPr>
              <a:t>Les clés du succès de la </a:t>
            </a:r>
            <a:r>
              <a:rPr lang="fr-BE" sz="3600" b="1" i="1" dirty="0" err="1">
                <a:solidFill>
                  <a:srgbClr val="FFC000">
                    <a:lumMod val="60000"/>
                    <a:lumOff val="40000"/>
                  </a:srgbClr>
                </a:solidFill>
              </a:rPr>
              <a:t>campaign</a:t>
            </a:r>
            <a:r>
              <a:rPr lang="fr-BE" sz="3600" b="1" i="1" dirty="0">
                <a:solidFill>
                  <a:srgbClr val="FFC000">
                    <a:lumMod val="60000"/>
                    <a:lumOff val="40000"/>
                  </a:srgbClr>
                </a:solidFill>
              </a:rPr>
              <a:t> 100</a:t>
            </a:r>
            <a:endParaRPr lang="fr-BE" b="1" i="1" dirty="0">
              <a:solidFill>
                <a:srgbClr val="FFC000">
                  <a:lumMod val="60000"/>
                  <a:lumOff val="40000"/>
                </a:srgbClr>
              </a:solidFill>
            </a:endParaRPr>
          </a:p>
        </p:txBody>
      </p:sp>
      <p:pic>
        <p:nvPicPr>
          <p:cNvPr id="7" name="Image 6"/>
          <p:cNvPicPr>
            <a:picLocks noChangeAspect="1"/>
          </p:cNvPicPr>
          <p:nvPr/>
        </p:nvPicPr>
        <p:blipFill>
          <a:blip r:embed="rId2"/>
          <a:stretch>
            <a:fillRect/>
          </a:stretch>
        </p:blipFill>
        <p:spPr>
          <a:xfrm>
            <a:off x="762393" y="341376"/>
            <a:ext cx="1508858" cy="943722"/>
          </a:xfrm>
          <a:prstGeom prst="rect">
            <a:avLst/>
          </a:prstGeom>
        </p:spPr>
      </p:pic>
      <p:sp>
        <p:nvSpPr>
          <p:cNvPr id="3" name="ZoneTexte 2"/>
          <p:cNvSpPr txBox="1"/>
          <p:nvPr/>
        </p:nvSpPr>
        <p:spPr>
          <a:xfrm>
            <a:off x="5100033" y="1641672"/>
            <a:ext cx="6748528" cy="4832092"/>
          </a:xfrm>
          <a:prstGeom prst="rect">
            <a:avLst/>
          </a:prstGeom>
          <a:noFill/>
        </p:spPr>
        <p:txBody>
          <a:bodyPr wrap="square" rtlCol="0">
            <a:spAutoFit/>
          </a:bodyPr>
          <a:lstStyle/>
          <a:p>
            <a:r>
              <a:rPr lang="fr-BE" sz="2800" b="1" i="1" dirty="0">
                <a:solidFill>
                  <a:srgbClr val="FFC000">
                    <a:lumMod val="60000"/>
                    <a:lumOff val="40000"/>
                  </a:srgbClr>
                </a:solidFill>
              </a:rPr>
              <a:t>Des Lions engagés :</a:t>
            </a:r>
          </a:p>
          <a:p>
            <a:pPr marL="342900" indent="-161925">
              <a:buFont typeface="Arial" panose="020B0604020202020204" pitchFamily="34" charset="0"/>
              <a:buChar char="•"/>
            </a:pPr>
            <a:r>
              <a:rPr lang="fr-BE" sz="2400" b="1" i="1" dirty="0">
                <a:solidFill>
                  <a:schemeClr val="bg2"/>
                </a:solidFill>
              </a:rPr>
              <a:t> qui connaissent leur Fondation et en parlent :</a:t>
            </a:r>
          </a:p>
          <a:p>
            <a:pPr marL="180975" indent="450850"/>
            <a:r>
              <a:rPr lang="fr-BE" sz="2400" b="1" i="1" dirty="0">
                <a:solidFill>
                  <a:srgbClr val="FFC000">
                    <a:lumMod val="60000"/>
                    <a:lumOff val="40000"/>
                  </a:srgbClr>
                </a:solidFill>
              </a:rPr>
              <a:t>Dans leur Club</a:t>
            </a:r>
          </a:p>
          <a:p>
            <a:pPr marL="180975" indent="450850"/>
            <a:r>
              <a:rPr lang="fr-BE" sz="2400" b="1" i="1" dirty="0">
                <a:solidFill>
                  <a:srgbClr val="FFC000">
                    <a:lumMod val="60000"/>
                    <a:lumOff val="40000"/>
                  </a:srgbClr>
                </a:solidFill>
              </a:rPr>
              <a:t>Avec leurs amis</a:t>
            </a:r>
          </a:p>
          <a:p>
            <a:pPr marL="180975" indent="450850"/>
            <a:r>
              <a:rPr lang="fr-BE" sz="2400" b="1" i="1" dirty="0">
                <a:solidFill>
                  <a:srgbClr val="FFC000">
                    <a:lumMod val="60000"/>
                    <a:lumOff val="40000"/>
                  </a:srgbClr>
                </a:solidFill>
              </a:rPr>
              <a:t>Dans leur communauté</a:t>
            </a:r>
          </a:p>
          <a:p>
            <a:pPr marL="180975" indent="450850"/>
            <a:endParaRPr lang="fr-BE" sz="2000" b="1" i="1" dirty="0">
              <a:solidFill>
                <a:srgbClr val="FFC000">
                  <a:lumMod val="60000"/>
                  <a:lumOff val="40000"/>
                </a:srgbClr>
              </a:solidFill>
            </a:endParaRPr>
          </a:p>
          <a:p>
            <a:pPr marL="342900" indent="-161925">
              <a:buFont typeface="Arial" panose="020B0604020202020204" pitchFamily="34" charset="0"/>
              <a:buChar char="•"/>
            </a:pPr>
            <a:r>
              <a:rPr lang="fr-BE" sz="2400" b="1" i="1" dirty="0">
                <a:solidFill>
                  <a:schemeClr val="bg2"/>
                </a:solidFill>
              </a:rPr>
              <a:t>qui participent à la campagne :</a:t>
            </a:r>
          </a:p>
          <a:p>
            <a:pPr marL="180975" indent="450850"/>
            <a:r>
              <a:rPr lang="fr-BE" sz="2400" b="1" i="1" dirty="0">
                <a:solidFill>
                  <a:srgbClr val="FFC000">
                    <a:lumMod val="60000"/>
                    <a:lumOff val="40000"/>
                  </a:srgbClr>
                </a:solidFill>
              </a:rPr>
              <a:t>Par leurs activités de service</a:t>
            </a:r>
          </a:p>
          <a:p>
            <a:pPr marL="180975" indent="450850"/>
            <a:r>
              <a:rPr lang="fr-BE" sz="2400" b="1" i="1" dirty="0">
                <a:solidFill>
                  <a:srgbClr val="FFC000">
                    <a:lumMod val="60000"/>
                    <a:lumOff val="40000"/>
                  </a:srgbClr>
                </a:solidFill>
              </a:rPr>
              <a:t>En organisant des récoltes de fonds</a:t>
            </a:r>
          </a:p>
          <a:p>
            <a:pPr marL="180975" indent="450850"/>
            <a:r>
              <a:rPr lang="fr-BE" sz="2400" b="1" i="1" dirty="0">
                <a:solidFill>
                  <a:srgbClr val="FFC000">
                    <a:lumMod val="60000"/>
                    <a:lumOff val="40000"/>
                  </a:srgbClr>
                </a:solidFill>
              </a:rPr>
              <a:t>En engageant leur Club à devenir Club Modèle</a:t>
            </a:r>
          </a:p>
          <a:p>
            <a:pPr marL="180975" indent="450850"/>
            <a:r>
              <a:rPr lang="fr-BE" sz="2400" b="1" i="1" dirty="0">
                <a:solidFill>
                  <a:srgbClr val="FFC000">
                    <a:lumMod val="60000"/>
                    <a:lumOff val="40000"/>
                  </a:srgbClr>
                </a:solidFill>
              </a:rPr>
              <a:t>Et/ou à faire des dons de trésorerie</a:t>
            </a:r>
          </a:p>
          <a:p>
            <a:pPr marL="180975" indent="450850"/>
            <a:r>
              <a:rPr lang="fr-BE" sz="2400" b="1" i="1" dirty="0">
                <a:solidFill>
                  <a:srgbClr val="FFC000">
                    <a:lumMod val="60000"/>
                    <a:lumOff val="40000"/>
                  </a:srgbClr>
                </a:solidFill>
              </a:rPr>
              <a:t>En faisant des dons personnels</a:t>
            </a:r>
          </a:p>
          <a:p>
            <a:pPr marL="180975" indent="-180975"/>
            <a:endParaRPr lang="fr-BE" sz="2000" b="1" i="1" dirty="0">
              <a:solidFill>
                <a:srgbClr val="FFC000">
                  <a:lumMod val="60000"/>
                  <a:lumOff val="40000"/>
                </a:srgbClr>
              </a:solidFill>
            </a:endParaRPr>
          </a:p>
        </p:txBody>
      </p:sp>
      <p:pic>
        <p:nvPicPr>
          <p:cNvPr id="6" name="Image 5"/>
          <p:cNvPicPr>
            <a:picLocks noChangeAspect="1"/>
          </p:cNvPicPr>
          <p:nvPr/>
        </p:nvPicPr>
        <p:blipFill>
          <a:blip r:embed="rId3"/>
          <a:stretch>
            <a:fillRect/>
          </a:stretch>
        </p:blipFill>
        <p:spPr>
          <a:xfrm>
            <a:off x="491611" y="2704563"/>
            <a:ext cx="4767100" cy="2445242"/>
          </a:xfrm>
          <a:prstGeom prst="rect">
            <a:avLst/>
          </a:prstGeom>
        </p:spPr>
      </p:pic>
      <p:sp>
        <p:nvSpPr>
          <p:cNvPr id="9" name="ZoneTexte 8"/>
          <p:cNvSpPr txBox="1"/>
          <p:nvPr/>
        </p:nvSpPr>
        <p:spPr>
          <a:xfrm>
            <a:off x="920953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4266094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4486281" y="1126182"/>
            <a:ext cx="4300527" cy="830997"/>
          </a:xfrm>
          <a:prstGeom prst="rect">
            <a:avLst/>
          </a:prstGeom>
          <a:noFill/>
        </p:spPr>
        <p:txBody>
          <a:bodyPr wrap="square" rtlCol="0">
            <a:spAutoFit/>
          </a:bodyPr>
          <a:lstStyle/>
          <a:p>
            <a:r>
              <a:rPr lang="fr-BE" sz="4000" b="1" i="1" dirty="0">
                <a:solidFill>
                  <a:srgbClr val="FFC000">
                    <a:lumMod val="60000"/>
                    <a:lumOff val="40000"/>
                  </a:srgbClr>
                </a:solidFill>
              </a:rPr>
              <a:t> </a:t>
            </a:r>
            <a:r>
              <a:rPr lang="fr-BE" sz="4800" b="1" i="1" dirty="0">
                <a:solidFill>
                  <a:srgbClr val="FFC000">
                    <a:lumMod val="60000"/>
                    <a:lumOff val="40000"/>
                  </a:srgbClr>
                </a:solidFill>
              </a:rPr>
              <a:t>Les ressources</a:t>
            </a:r>
          </a:p>
        </p:txBody>
      </p:sp>
      <p:pic>
        <p:nvPicPr>
          <p:cNvPr id="7" name="Image 6"/>
          <p:cNvPicPr>
            <a:picLocks noChangeAspect="1"/>
          </p:cNvPicPr>
          <p:nvPr/>
        </p:nvPicPr>
        <p:blipFill>
          <a:blip r:embed="rId2"/>
          <a:stretch>
            <a:fillRect/>
          </a:stretch>
        </p:blipFill>
        <p:spPr>
          <a:xfrm>
            <a:off x="471487" y="536829"/>
            <a:ext cx="3440518" cy="2151888"/>
          </a:xfrm>
          <a:prstGeom prst="rect">
            <a:avLst/>
          </a:prstGeom>
        </p:spPr>
      </p:pic>
      <p:sp>
        <p:nvSpPr>
          <p:cNvPr id="9" name="ZoneTexte 8"/>
          <p:cNvSpPr txBox="1"/>
          <p:nvPr/>
        </p:nvSpPr>
        <p:spPr>
          <a:xfrm>
            <a:off x="1200151" y="2048816"/>
            <a:ext cx="10872788" cy="3708451"/>
          </a:xfrm>
          <a:prstGeom prst="rect">
            <a:avLst/>
          </a:prstGeom>
          <a:noFill/>
        </p:spPr>
        <p:txBody>
          <a:bodyPr wrap="square" rtlCol="0">
            <a:spAutoFit/>
          </a:bodyPr>
          <a:lstStyle/>
          <a:p>
            <a:pPr marL="342900" indent="-342900" algn="just">
              <a:buFont typeface="Arial" panose="020B0604020202020204" pitchFamily="34" charset="0"/>
              <a:buChar char="•"/>
            </a:pPr>
            <a:endParaRPr lang="fr-BE" sz="2000" b="1" i="1" dirty="0">
              <a:solidFill>
                <a:schemeClr val="bg2"/>
              </a:solidFill>
            </a:endParaRPr>
          </a:p>
          <a:p>
            <a:pPr algn="ctr">
              <a:lnSpc>
                <a:spcPct val="107000"/>
              </a:lnSpc>
              <a:spcAft>
                <a:spcPts val="800"/>
              </a:spcAft>
            </a:pPr>
            <a:r>
              <a:rPr lang="fr-BE" sz="36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rPr>
              <a:t>www.lionsclubs.org</a:t>
            </a:r>
            <a:endParaRPr lang="fr-BE"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BE" sz="36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rPr>
              <a:t>www.lcif.org</a:t>
            </a:r>
            <a:endParaRPr lang="fr-BE"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BE" sz="2800" b="1" i="1"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Informations sur les subventions LCIF, sur la Fondation et la C100 : </a:t>
            </a:r>
            <a:r>
              <a:rPr lang="fr-BE" sz="2800" b="1" i="1" dirty="0" err="1">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PWPs</a:t>
            </a:r>
            <a:r>
              <a:rPr lang="fr-BE" sz="2800" b="1" i="1"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 documentation, </a:t>
            </a:r>
            <a:r>
              <a:rPr lang="fr-BE" sz="2800" b="1" i="1" dirty="0" err="1">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etc</a:t>
            </a:r>
            <a:endParaRPr lang="fr-BE" sz="2800" b="1" i="1"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2800" b="1" i="1"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Contacter Philippe Gerondal ( LC Brussels </a:t>
            </a:r>
            <a:r>
              <a:rPr lang="fr-BE" sz="2800" b="1" i="1" dirty="0" err="1">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Cooperation</a:t>
            </a:r>
            <a:r>
              <a:rPr lang="fr-BE" sz="2800" b="1" i="1"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 name="ZoneTexte 7"/>
          <p:cNvSpPr txBox="1"/>
          <p:nvPr/>
        </p:nvSpPr>
        <p:spPr>
          <a:xfrm>
            <a:off x="907618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1020907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656512" y="381968"/>
            <a:ext cx="1661686" cy="1039309"/>
          </a:xfrm>
          <a:prstGeom prst="rect">
            <a:avLst/>
          </a:prstGeom>
        </p:spPr>
      </p:pic>
      <p:sp>
        <p:nvSpPr>
          <p:cNvPr id="3" name="ZoneTexte 2"/>
          <p:cNvSpPr txBox="1"/>
          <p:nvPr/>
        </p:nvSpPr>
        <p:spPr>
          <a:xfrm>
            <a:off x="3013657" y="397170"/>
            <a:ext cx="8203843" cy="1077218"/>
          </a:xfrm>
          <a:prstGeom prst="rect">
            <a:avLst/>
          </a:prstGeom>
          <a:noFill/>
        </p:spPr>
        <p:txBody>
          <a:bodyPr wrap="square" rtlCol="0">
            <a:spAutoFit/>
          </a:bodyPr>
          <a:lstStyle/>
          <a:p>
            <a:pPr marL="180975" indent="450850"/>
            <a:endParaRPr lang="fr-BE" sz="2000" b="1" i="1" dirty="0">
              <a:solidFill>
                <a:srgbClr val="FFC000">
                  <a:lumMod val="60000"/>
                  <a:lumOff val="40000"/>
                </a:srgbClr>
              </a:solidFill>
            </a:endParaRPr>
          </a:p>
          <a:p>
            <a:r>
              <a:rPr lang="fr-BE" sz="2400" b="1" i="1" dirty="0">
                <a:solidFill>
                  <a:srgbClr val="FFC000">
                    <a:lumMod val="60000"/>
                    <a:lumOff val="40000"/>
                  </a:srgbClr>
                </a:solidFill>
              </a:rPr>
              <a:t>Man’s </a:t>
            </a:r>
            <a:r>
              <a:rPr lang="fr-BE" sz="2400" b="1" i="1" dirty="0" err="1">
                <a:solidFill>
                  <a:srgbClr val="FFC000">
                    <a:lumMod val="60000"/>
                    <a:lumOff val="40000"/>
                  </a:srgbClr>
                </a:solidFill>
              </a:rPr>
              <a:t>goodness</a:t>
            </a:r>
            <a:r>
              <a:rPr lang="fr-BE" sz="2400" b="1" i="1" dirty="0">
                <a:solidFill>
                  <a:srgbClr val="FFC000">
                    <a:lumMod val="60000"/>
                    <a:lumOff val="40000"/>
                  </a:srgbClr>
                </a:solidFill>
              </a:rPr>
              <a:t>  </a:t>
            </a:r>
            <a:r>
              <a:rPr lang="fr-BE" sz="2400" b="1" i="1" dirty="0" err="1">
                <a:solidFill>
                  <a:srgbClr val="FFC000">
                    <a:lumMod val="60000"/>
                    <a:lumOff val="40000"/>
                  </a:srgbClr>
                </a:solidFill>
              </a:rPr>
              <a:t>can</a:t>
            </a:r>
            <a:r>
              <a:rPr lang="fr-BE" sz="2400" b="1" i="1" dirty="0">
                <a:solidFill>
                  <a:srgbClr val="FFC000">
                    <a:lumMod val="60000"/>
                    <a:lumOff val="40000"/>
                  </a:srgbClr>
                </a:solidFill>
              </a:rPr>
              <a:t> </a:t>
            </a:r>
            <a:r>
              <a:rPr lang="fr-BE" sz="2400" b="1" i="1" dirty="0" err="1">
                <a:solidFill>
                  <a:srgbClr val="FFC000">
                    <a:lumMod val="60000"/>
                    <a:lumOff val="40000"/>
                  </a:srgbClr>
                </a:solidFill>
              </a:rPr>
              <a:t>be</a:t>
            </a:r>
            <a:r>
              <a:rPr lang="fr-BE" sz="2400" b="1" i="1" dirty="0">
                <a:solidFill>
                  <a:srgbClr val="FFC000">
                    <a:lumMod val="60000"/>
                    <a:lumOff val="40000"/>
                  </a:srgbClr>
                </a:solidFill>
              </a:rPr>
              <a:t> </a:t>
            </a:r>
            <a:r>
              <a:rPr lang="fr-BE" sz="2400" b="1" i="1" dirty="0" err="1">
                <a:solidFill>
                  <a:srgbClr val="FFC000">
                    <a:lumMod val="60000"/>
                    <a:lumOff val="40000"/>
                  </a:srgbClr>
                </a:solidFill>
              </a:rPr>
              <a:t>hidden</a:t>
            </a:r>
            <a:r>
              <a:rPr lang="fr-BE" sz="2400" b="1" i="1" dirty="0">
                <a:solidFill>
                  <a:srgbClr val="FFC000">
                    <a:lumMod val="60000"/>
                    <a:lumOff val="40000"/>
                  </a:srgbClr>
                </a:solidFill>
              </a:rPr>
              <a:t>, but </a:t>
            </a:r>
            <a:r>
              <a:rPr lang="fr-BE" sz="2400" b="1" i="1" dirty="0" err="1">
                <a:solidFill>
                  <a:srgbClr val="FFC000">
                    <a:lumMod val="60000"/>
                    <a:lumOff val="40000"/>
                  </a:srgbClr>
                </a:solidFill>
              </a:rPr>
              <a:t>can</a:t>
            </a:r>
            <a:r>
              <a:rPr lang="fr-BE" sz="2400" b="1" i="1" dirty="0">
                <a:solidFill>
                  <a:srgbClr val="FFC000">
                    <a:lumMod val="60000"/>
                    <a:lumOff val="40000"/>
                  </a:srgbClr>
                </a:solidFill>
              </a:rPr>
              <a:t> </a:t>
            </a:r>
            <a:r>
              <a:rPr lang="fr-BE" sz="2400" b="1" i="1" dirty="0" err="1">
                <a:solidFill>
                  <a:srgbClr val="FFC000">
                    <a:lumMod val="60000"/>
                    <a:lumOff val="40000"/>
                  </a:srgbClr>
                </a:solidFill>
              </a:rPr>
              <a:t>never</a:t>
            </a:r>
            <a:r>
              <a:rPr lang="fr-BE" sz="2400" b="1" i="1" dirty="0">
                <a:solidFill>
                  <a:srgbClr val="FFC000">
                    <a:lumMod val="60000"/>
                    <a:lumOff val="40000"/>
                  </a:srgbClr>
                </a:solidFill>
              </a:rPr>
              <a:t> </a:t>
            </a:r>
            <a:r>
              <a:rPr lang="fr-BE" sz="2400" b="1" i="1" dirty="0" err="1">
                <a:solidFill>
                  <a:srgbClr val="FFC000">
                    <a:lumMod val="60000"/>
                    <a:lumOff val="40000"/>
                  </a:srgbClr>
                </a:solidFill>
              </a:rPr>
              <a:t>be</a:t>
            </a:r>
            <a:r>
              <a:rPr lang="fr-BE" sz="2400" b="1" i="1" dirty="0">
                <a:solidFill>
                  <a:srgbClr val="FFC000">
                    <a:lumMod val="60000"/>
                    <a:lumOff val="40000"/>
                  </a:srgbClr>
                </a:solidFill>
              </a:rPr>
              <a:t> </a:t>
            </a:r>
            <a:r>
              <a:rPr lang="fr-BE" sz="2400" b="1" i="1" dirty="0" err="1">
                <a:solidFill>
                  <a:srgbClr val="FFC000">
                    <a:lumMod val="60000"/>
                    <a:lumOff val="40000"/>
                  </a:srgbClr>
                </a:solidFill>
              </a:rPr>
              <a:t>extinguished</a:t>
            </a:r>
            <a:r>
              <a:rPr lang="fr-BE" sz="2400" b="1" i="1" dirty="0">
                <a:solidFill>
                  <a:srgbClr val="FFC000">
                    <a:lumMod val="60000"/>
                    <a:lumOff val="40000"/>
                  </a:srgbClr>
                </a:solidFill>
              </a:rPr>
              <a:t> </a:t>
            </a:r>
          </a:p>
          <a:p>
            <a:pPr marL="180975" indent="-180975"/>
            <a:endParaRPr lang="fr-BE" sz="2000" b="1" i="1" dirty="0">
              <a:solidFill>
                <a:srgbClr val="FFC000">
                  <a:lumMod val="60000"/>
                  <a:lumOff val="40000"/>
                </a:srgbClr>
              </a:solidFill>
            </a:endParaRPr>
          </a:p>
        </p:txBody>
      </p:sp>
      <p:pic>
        <p:nvPicPr>
          <p:cNvPr id="9" name="Image 8"/>
          <p:cNvPicPr>
            <a:picLocks noChangeAspect="1"/>
          </p:cNvPicPr>
          <p:nvPr/>
        </p:nvPicPr>
        <p:blipFill>
          <a:blip r:embed="rId3"/>
          <a:stretch>
            <a:fillRect/>
          </a:stretch>
        </p:blipFill>
        <p:spPr>
          <a:xfrm>
            <a:off x="633602" y="5411450"/>
            <a:ext cx="1576441" cy="1145151"/>
          </a:xfrm>
          <a:prstGeom prst="rect">
            <a:avLst/>
          </a:prstGeom>
        </p:spPr>
      </p:pic>
      <p:pic>
        <p:nvPicPr>
          <p:cNvPr id="10" name="Image 9"/>
          <p:cNvPicPr>
            <a:picLocks noChangeAspect="1"/>
          </p:cNvPicPr>
          <p:nvPr/>
        </p:nvPicPr>
        <p:blipFill>
          <a:blip r:embed="rId4"/>
          <a:stretch>
            <a:fillRect/>
          </a:stretch>
        </p:blipFill>
        <p:spPr>
          <a:xfrm>
            <a:off x="1651034" y="1805302"/>
            <a:ext cx="4505068" cy="3378801"/>
          </a:xfrm>
          <a:prstGeom prst="rect">
            <a:avLst/>
          </a:prstGeom>
        </p:spPr>
      </p:pic>
      <p:pic>
        <p:nvPicPr>
          <p:cNvPr id="11" name="Image 10"/>
          <p:cNvPicPr>
            <a:picLocks noChangeAspect="1"/>
          </p:cNvPicPr>
          <p:nvPr/>
        </p:nvPicPr>
        <p:blipFill>
          <a:blip r:embed="rId5"/>
          <a:stretch>
            <a:fillRect/>
          </a:stretch>
        </p:blipFill>
        <p:spPr>
          <a:xfrm>
            <a:off x="6642146" y="2704563"/>
            <a:ext cx="4790919" cy="3492257"/>
          </a:xfrm>
          <a:prstGeom prst="rect">
            <a:avLst/>
          </a:prstGeom>
        </p:spPr>
      </p:pic>
      <p:sp>
        <p:nvSpPr>
          <p:cNvPr id="12" name="ZoneTexte 11"/>
          <p:cNvSpPr txBox="1"/>
          <p:nvPr/>
        </p:nvSpPr>
        <p:spPr>
          <a:xfrm>
            <a:off x="9209531" y="63406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3176538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013" y="2097831"/>
            <a:ext cx="3053662" cy="2516444"/>
          </a:xfrm>
          <a:prstGeom prst="rect">
            <a:avLst/>
          </a:prstGeom>
        </p:spPr>
      </p:pic>
      <p:sp>
        <p:nvSpPr>
          <p:cNvPr id="7" name="ZoneTexte 6"/>
          <p:cNvSpPr txBox="1"/>
          <p:nvPr/>
        </p:nvSpPr>
        <p:spPr>
          <a:xfrm>
            <a:off x="5344301" y="2097831"/>
            <a:ext cx="3737915" cy="523220"/>
          </a:xfrm>
          <a:prstGeom prst="rect">
            <a:avLst/>
          </a:prstGeom>
          <a:noFill/>
        </p:spPr>
        <p:txBody>
          <a:bodyPr wrap="square" rtlCol="0">
            <a:spAutoFit/>
          </a:bodyPr>
          <a:lstStyle/>
          <a:p>
            <a:r>
              <a:rPr lang="fr-BE" sz="2800" b="1" i="1" dirty="0">
                <a:solidFill>
                  <a:srgbClr val="FFC000">
                    <a:lumMod val="60000"/>
                    <a:lumOff val="40000"/>
                  </a:srgbClr>
                </a:solidFill>
              </a:rPr>
              <a:t>La LCIF : le cœur de LCI</a:t>
            </a:r>
          </a:p>
        </p:txBody>
      </p:sp>
      <p:sp>
        <p:nvSpPr>
          <p:cNvPr id="9" name="ZoneTexte 8"/>
          <p:cNvSpPr txBox="1"/>
          <p:nvPr/>
        </p:nvSpPr>
        <p:spPr>
          <a:xfrm>
            <a:off x="1383957" y="3002692"/>
            <a:ext cx="7698259" cy="2308324"/>
          </a:xfrm>
          <a:prstGeom prst="rect">
            <a:avLst/>
          </a:prstGeom>
          <a:noFill/>
        </p:spPr>
        <p:txBody>
          <a:bodyPr wrap="square" rtlCol="0">
            <a:spAutoFit/>
          </a:bodyPr>
          <a:lstStyle/>
          <a:p>
            <a:r>
              <a:rPr lang="fr-BE" b="1" i="1" dirty="0">
                <a:solidFill>
                  <a:srgbClr val="FFC000">
                    <a:lumMod val="60000"/>
                    <a:lumOff val="40000"/>
                  </a:srgbClr>
                </a:solidFill>
              </a:rPr>
              <a:t>Le bras humanitaire de l’Association Internationale des Lions Clubs.</a:t>
            </a:r>
          </a:p>
          <a:p>
            <a:endParaRPr lang="fr-BE" b="1" i="1" dirty="0">
              <a:solidFill>
                <a:srgbClr val="FFC000">
                  <a:lumMod val="60000"/>
                  <a:lumOff val="40000"/>
                </a:srgbClr>
              </a:solidFill>
            </a:endParaRPr>
          </a:p>
          <a:p>
            <a:r>
              <a:rPr lang="fr-BE" b="1" i="1" dirty="0">
                <a:solidFill>
                  <a:srgbClr val="FFC000">
                    <a:lumMod val="60000"/>
                    <a:lumOff val="40000"/>
                  </a:srgbClr>
                </a:solidFill>
              </a:rPr>
              <a:t>A contribué à ce que LCI:</a:t>
            </a:r>
          </a:p>
          <a:p>
            <a:pPr marL="444500" indent="-258763">
              <a:buFont typeface="Arial" panose="020B0604020202020204" pitchFamily="34" charset="0"/>
              <a:buChar char="•"/>
            </a:pPr>
            <a:r>
              <a:rPr lang="fr-BE" b="1" i="1" dirty="0">
                <a:solidFill>
                  <a:srgbClr val="FFC000">
                    <a:lumMod val="60000"/>
                    <a:lumOff val="40000"/>
                  </a:srgbClr>
                </a:solidFill>
              </a:rPr>
              <a:t>Soit classée meilleure ONG au monde pour la qualité de ses partenariats</a:t>
            </a:r>
          </a:p>
          <a:p>
            <a:pPr marL="444500" indent="-258763">
              <a:buFont typeface="Arial" panose="020B0604020202020204" pitchFamily="34" charset="0"/>
              <a:buChar char="•"/>
            </a:pPr>
            <a:r>
              <a:rPr lang="fr-BE" b="1" i="1" dirty="0">
                <a:solidFill>
                  <a:srgbClr val="FFC000">
                    <a:lumMod val="60000"/>
                    <a:lumOff val="40000"/>
                  </a:srgbClr>
                </a:solidFill>
              </a:rPr>
              <a:t>Soit proposée deux fois pour le Prix Nobel de la Paix</a:t>
            </a:r>
          </a:p>
          <a:p>
            <a:endParaRPr lang="fr-BE" b="1" i="1" dirty="0">
              <a:solidFill>
                <a:srgbClr val="FFC000">
                  <a:lumMod val="60000"/>
                  <a:lumOff val="40000"/>
                </a:srgbClr>
              </a:solidFill>
            </a:endParaRPr>
          </a:p>
          <a:p>
            <a:r>
              <a:rPr lang="fr-BE" b="1" i="1" dirty="0">
                <a:solidFill>
                  <a:srgbClr val="FFC000">
                    <a:lumMod val="60000"/>
                    <a:lumOff val="40000"/>
                  </a:srgbClr>
                </a:solidFill>
              </a:rPr>
              <a:t>Est classée depuis 7 années consécutives en première catégorie (4 étoiles) par </a:t>
            </a:r>
            <a:r>
              <a:rPr lang="fr-BE" b="1" i="1" dirty="0" err="1">
                <a:solidFill>
                  <a:srgbClr val="FFC000">
                    <a:lumMod val="60000"/>
                    <a:lumOff val="40000"/>
                  </a:srgbClr>
                </a:solidFill>
              </a:rPr>
              <a:t>Charity</a:t>
            </a:r>
            <a:r>
              <a:rPr lang="fr-BE" b="1" i="1" dirty="0">
                <a:solidFill>
                  <a:srgbClr val="FFC000">
                    <a:lumMod val="60000"/>
                    <a:lumOff val="40000"/>
                  </a:srgbClr>
                </a:solidFill>
              </a:rPr>
              <a:t> Navigator.</a:t>
            </a:r>
          </a:p>
        </p:txBody>
      </p:sp>
      <p:pic>
        <p:nvPicPr>
          <p:cNvPr id="3" name="Image 2"/>
          <p:cNvPicPr>
            <a:picLocks noChangeAspect="1"/>
          </p:cNvPicPr>
          <p:nvPr/>
        </p:nvPicPr>
        <p:blipFill>
          <a:blip r:embed="rId3"/>
          <a:stretch>
            <a:fillRect/>
          </a:stretch>
        </p:blipFill>
        <p:spPr>
          <a:xfrm>
            <a:off x="1449077" y="611678"/>
            <a:ext cx="3784009" cy="1564883"/>
          </a:xfrm>
          <a:prstGeom prst="rect">
            <a:avLst/>
          </a:prstGeom>
        </p:spPr>
      </p:pic>
      <p:sp>
        <p:nvSpPr>
          <p:cNvPr id="10" name="ZoneTexte 9"/>
          <p:cNvSpPr txBox="1"/>
          <p:nvPr/>
        </p:nvSpPr>
        <p:spPr>
          <a:xfrm>
            <a:off x="8071287" y="5959608"/>
            <a:ext cx="3334513" cy="276999"/>
          </a:xfrm>
          <a:prstGeom prst="rect">
            <a:avLst/>
          </a:prstGeom>
          <a:noFill/>
        </p:spPr>
        <p:txBody>
          <a:bodyPr wrap="square" rtlCol="0">
            <a:spAutoFit/>
          </a:bodyPr>
          <a:lstStyle/>
          <a:p>
            <a:r>
              <a:rPr lang="fr-BE" sz="1200" b="1" dirty="0">
                <a:solidFill>
                  <a:srgbClr val="FFC000"/>
                </a:solidFill>
              </a:rPr>
              <a:t>PID Philippe Gerondal </a:t>
            </a:r>
            <a:r>
              <a:rPr lang="fr-BE" sz="1200" b="1" dirty="0" err="1">
                <a:solidFill>
                  <a:srgbClr val="FFC000"/>
                </a:solidFill>
              </a:rPr>
              <a:t>Past</a:t>
            </a:r>
            <a:r>
              <a:rPr lang="fr-BE" sz="1200" b="1" dirty="0">
                <a:solidFill>
                  <a:srgbClr val="FFC000"/>
                </a:solidFill>
              </a:rPr>
              <a:t> LCIF Trustee</a:t>
            </a:r>
          </a:p>
        </p:txBody>
      </p:sp>
    </p:spTree>
    <p:extLst>
      <p:ext uri="{BB962C8B-B14F-4D97-AF65-F5344CB8AC3E}">
        <p14:creationId xmlns:p14="http://schemas.microsoft.com/office/powerpoint/2010/main" val="142636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40" y="3533023"/>
            <a:ext cx="3731355" cy="1986044"/>
          </a:xfrm>
          <a:prstGeom prst="rect">
            <a:avLst/>
          </a:prstGeom>
        </p:spPr>
      </p:pic>
      <p:sp>
        <p:nvSpPr>
          <p:cNvPr id="5" name="ZoneTexte 4"/>
          <p:cNvSpPr txBox="1"/>
          <p:nvPr/>
        </p:nvSpPr>
        <p:spPr>
          <a:xfrm>
            <a:off x="5041172" y="1832647"/>
            <a:ext cx="6166022" cy="3416320"/>
          </a:xfrm>
          <a:prstGeom prst="rect">
            <a:avLst/>
          </a:prstGeom>
          <a:noFill/>
        </p:spPr>
        <p:txBody>
          <a:bodyPr wrap="square" rtlCol="0">
            <a:spAutoFit/>
          </a:bodyPr>
          <a:lstStyle/>
          <a:p>
            <a:pPr algn="just"/>
            <a:r>
              <a:rPr lang="fr-BE" sz="2400" b="1" i="1" dirty="0">
                <a:solidFill>
                  <a:srgbClr val="FFC000">
                    <a:lumMod val="60000"/>
                    <a:lumOff val="40000"/>
                  </a:srgbClr>
                </a:solidFill>
              </a:rPr>
              <a:t>Tous les programmes de la LCIF entrent dans le cadre des « </a:t>
            </a:r>
            <a:r>
              <a:rPr lang="fr-BE" sz="2400" b="1" i="1" dirty="0" err="1">
                <a:solidFill>
                  <a:srgbClr val="FFC000">
                    <a:lumMod val="60000"/>
                    <a:lumOff val="40000"/>
                  </a:srgbClr>
                </a:solidFill>
              </a:rPr>
              <a:t>Sustainable</a:t>
            </a:r>
            <a:r>
              <a:rPr lang="fr-BE" sz="2400" b="1" i="1" dirty="0">
                <a:solidFill>
                  <a:srgbClr val="FFC000">
                    <a:lumMod val="60000"/>
                    <a:lumOff val="40000"/>
                  </a:srgbClr>
                </a:solidFill>
              </a:rPr>
              <a:t> Development Goals » de l’ONU .</a:t>
            </a:r>
          </a:p>
          <a:p>
            <a:endParaRPr lang="fr-BE" sz="2400" b="1" i="1" dirty="0">
              <a:solidFill>
                <a:srgbClr val="FFC000">
                  <a:lumMod val="60000"/>
                  <a:lumOff val="40000"/>
                </a:srgbClr>
              </a:solidFill>
            </a:endParaRPr>
          </a:p>
          <a:p>
            <a:pPr algn="just"/>
            <a:r>
              <a:rPr lang="fr-BE" sz="2400" b="1" i="1" dirty="0">
                <a:solidFill>
                  <a:srgbClr val="FFC000">
                    <a:lumMod val="60000"/>
                    <a:lumOff val="40000"/>
                  </a:srgbClr>
                </a:solidFill>
              </a:rPr>
              <a:t>Il faut rappeler que LCI a participé activement à la Conférence de San Francisco (1945) Fondatrice de l’ONU et y siège au Conseil Économique et Social, ainsi que dans de nombreuses agences.</a:t>
            </a:r>
            <a:r>
              <a:rPr lang="fr-BE" dirty="0">
                <a:solidFill>
                  <a:prstClr val="black"/>
                </a:solidFill>
              </a:rPr>
              <a:t> </a:t>
            </a:r>
          </a:p>
        </p:txBody>
      </p:sp>
      <p:pic>
        <p:nvPicPr>
          <p:cNvPr id="3" name="Image 2"/>
          <p:cNvPicPr>
            <a:picLocks noChangeAspect="1"/>
          </p:cNvPicPr>
          <p:nvPr/>
        </p:nvPicPr>
        <p:blipFill>
          <a:blip r:embed="rId3"/>
          <a:stretch>
            <a:fillRect/>
          </a:stretch>
        </p:blipFill>
        <p:spPr>
          <a:xfrm>
            <a:off x="552747" y="956868"/>
            <a:ext cx="3779848" cy="1566808"/>
          </a:xfrm>
          <a:prstGeom prst="rect">
            <a:avLst/>
          </a:prstGeom>
        </p:spPr>
      </p:pic>
      <p:sp>
        <p:nvSpPr>
          <p:cNvPr id="7" name="ZoneTexte 6"/>
          <p:cNvSpPr txBox="1"/>
          <p:nvPr/>
        </p:nvSpPr>
        <p:spPr>
          <a:xfrm>
            <a:off x="5621006" y="976381"/>
            <a:ext cx="5362915" cy="584775"/>
          </a:xfrm>
          <a:prstGeom prst="rect">
            <a:avLst/>
          </a:prstGeom>
          <a:noFill/>
        </p:spPr>
        <p:txBody>
          <a:bodyPr wrap="square" rtlCol="0">
            <a:spAutoFit/>
          </a:bodyPr>
          <a:lstStyle/>
          <a:p>
            <a:r>
              <a:rPr lang="fr-BE" sz="3200" b="1" i="1" dirty="0">
                <a:solidFill>
                  <a:srgbClr val="FFC000">
                    <a:lumMod val="60000"/>
                    <a:lumOff val="40000"/>
                  </a:srgbClr>
                </a:solidFill>
              </a:rPr>
              <a:t>Les programmes de la LCIF</a:t>
            </a:r>
          </a:p>
        </p:txBody>
      </p:sp>
      <p:sp>
        <p:nvSpPr>
          <p:cNvPr id="9" name="ZoneTexte 8"/>
          <p:cNvSpPr txBox="1"/>
          <p:nvPr/>
        </p:nvSpPr>
        <p:spPr>
          <a:xfrm>
            <a:off x="8114146" y="6065698"/>
            <a:ext cx="3334513" cy="276999"/>
          </a:xfrm>
          <a:prstGeom prst="rect">
            <a:avLst/>
          </a:prstGeom>
          <a:noFill/>
        </p:spPr>
        <p:txBody>
          <a:bodyPr wrap="square" rtlCol="0">
            <a:spAutoFit/>
          </a:bodyPr>
          <a:lstStyle/>
          <a:p>
            <a:r>
              <a:rPr lang="fr-BE" sz="1200" b="1" dirty="0">
                <a:solidFill>
                  <a:srgbClr val="FFC000"/>
                </a:solidFill>
              </a:rPr>
              <a:t>PID Philippe Gerondal </a:t>
            </a:r>
            <a:r>
              <a:rPr lang="fr-BE" sz="1200" b="1" dirty="0" err="1">
                <a:solidFill>
                  <a:srgbClr val="FFC000"/>
                </a:solidFill>
              </a:rPr>
              <a:t>Past</a:t>
            </a:r>
            <a:r>
              <a:rPr lang="fr-BE" sz="1200" b="1" dirty="0">
                <a:solidFill>
                  <a:srgbClr val="FFC000"/>
                </a:solidFill>
              </a:rPr>
              <a:t> LCIF Trustee</a:t>
            </a:r>
          </a:p>
        </p:txBody>
      </p:sp>
    </p:spTree>
    <p:extLst>
      <p:ext uri="{BB962C8B-B14F-4D97-AF65-F5344CB8AC3E}">
        <p14:creationId xmlns:p14="http://schemas.microsoft.com/office/powerpoint/2010/main" val="425772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60" y="0"/>
            <a:ext cx="11781079" cy="6858000"/>
          </a:xfrm>
          <a:prstGeom prst="rect">
            <a:avLst/>
          </a:prstGeom>
        </p:spPr>
      </p:pic>
    </p:spTree>
    <p:extLst>
      <p:ext uri="{BB962C8B-B14F-4D97-AF65-F5344CB8AC3E}">
        <p14:creationId xmlns:p14="http://schemas.microsoft.com/office/powerpoint/2010/main" val="232146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3300420" y="2204135"/>
            <a:ext cx="8121094" cy="3785652"/>
          </a:xfrm>
          <a:prstGeom prst="rect">
            <a:avLst/>
          </a:prstGeom>
          <a:noFill/>
        </p:spPr>
        <p:txBody>
          <a:bodyPr wrap="square" rtlCol="0">
            <a:spAutoFit/>
          </a:bodyPr>
          <a:lstStyle/>
          <a:p>
            <a:pPr marL="342900" indent="-342900" algn="just">
              <a:buFont typeface="Arial" panose="020B0604020202020204" pitchFamily="34" charset="0"/>
              <a:buChar char="•"/>
            </a:pPr>
            <a:r>
              <a:rPr lang="fr-BE" sz="2000" b="1" i="1" dirty="0">
                <a:solidFill>
                  <a:srgbClr val="FFC000">
                    <a:lumMod val="60000"/>
                    <a:lumOff val="40000"/>
                  </a:srgbClr>
                </a:solidFill>
              </a:rPr>
              <a:t>Les subventions de contreparties ( Matching </a:t>
            </a:r>
            <a:r>
              <a:rPr lang="fr-BE" sz="2000" b="1" i="1">
                <a:solidFill>
                  <a:srgbClr val="FFC000">
                    <a:lumMod val="60000"/>
                    <a:lumOff val="40000"/>
                  </a:srgbClr>
                </a:solidFill>
              </a:rPr>
              <a:t>Grants): financement </a:t>
            </a:r>
            <a:r>
              <a:rPr lang="fr-BE" sz="2000" b="1" i="1" dirty="0">
                <a:solidFill>
                  <a:srgbClr val="FFC000">
                    <a:lumMod val="60000"/>
                    <a:lumOff val="40000"/>
                  </a:srgbClr>
                </a:solidFill>
              </a:rPr>
              <a:t>partagé. Pour tous les projets humanitaires et sociaux des Clubs.</a:t>
            </a:r>
          </a:p>
          <a:p>
            <a:pPr marL="342900" indent="-342900" algn="just">
              <a:buFont typeface="Arial" panose="020B0604020202020204" pitchFamily="34" charset="0"/>
              <a:buChar char="•"/>
            </a:pPr>
            <a:r>
              <a:rPr lang="fr-BE" sz="2000" b="1" i="1" dirty="0">
                <a:solidFill>
                  <a:srgbClr val="FFC000">
                    <a:lumMod val="60000"/>
                    <a:lumOff val="40000"/>
                  </a:srgbClr>
                </a:solidFill>
              </a:rPr>
              <a:t>L’aide aux victimes de catastrophes naturelles et la prévention</a:t>
            </a:r>
          </a:p>
          <a:p>
            <a:pPr marL="342900" indent="-342900" algn="just">
              <a:buFont typeface="Arial" panose="020B0604020202020204" pitchFamily="34" charset="0"/>
              <a:buChar char="•"/>
            </a:pPr>
            <a:r>
              <a:rPr lang="fr-BE" sz="2000" b="1" i="1" dirty="0">
                <a:solidFill>
                  <a:srgbClr val="FFC000">
                    <a:lumMod val="60000"/>
                    <a:lumOff val="40000"/>
                  </a:srgbClr>
                </a:solidFill>
              </a:rPr>
              <a:t>La lutte contre la cécité évitable et guérissable</a:t>
            </a:r>
          </a:p>
          <a:p>
            <a:pPr marL="342900" indent="-342900" algn="just">
              <a:buFont typeface="Arial" panose="020B0604020202020204" pitchFamily="34" charset="0"/>
              <a:buChar char="•"/>
            </a:pPr>
            <a:r>
              <a:rPr lang="fr-BE" sz="2000" b="1" i="1" dirty="0">
                <a:solidFill>
                  <a:srgbClr val="FFC000">
                    <a:lumMod val="60000"/>
                    <a:lumOff val="40000"/>
                  </a:srgbClr>
                </a:solidFill>
              </a:rPr>
              <a:t>La lutte contre le diabète</a:t>
            </a:r>
          </a:p>
          <a:p>
            <a:pPr marL="342900" indent="-342900" algn="just">
              <a:buFont typeface="Arial" panose="020B0604020202020204" pitchFamily="34" charset="0"/>
              <a:buChar char="•"/>
            </a:pPr>
            <a:r>
              <a:rPr lang="fr-BE" sz="2000" b="1" i="1" dirty="0">
                <a:solidFill>
                  <a:srgbClr val="FFC000">
                    <a:lumMod val="60000"/>
                    <a:lumOff val="40000"/>
                  </a:srgbClr>
                </a:solidFill>
              </a:rPr>
              <a:t>Les subventions des programmes </a:t>
            </a:r>
            <a:r>
              <a:rPr lang="fr-BE" sz="2000" b="1" i="1" dirty="0" err="1">
                <a:solidFill>
                  <a:srgbClr val="FFC000">
                    <a:lumMod val="60000"/>
                    <a:lumOff val="40000"/>
                  </a:srgbClr>
                </a:solidFill>
              </a:rPr>
              <a:t>Léos</a:t>
            </a:r>
            <a:endParaRPr lang="fr-BE" sz="2000" b="1" i="1" dirty="0">
              <a:solidFill>
                <a:srgbClr val="FFC000">
                  <a:lumMod val="60000"/>
                  <a:lumOff val="40000"/>
                </a:srgbClr>
              </a:solidFill>
            </a:endParaRPr>
          </a:p>
          <a:p>
            <a:pPr marL="342900" indent="-342900" algn="just">
              <a:buFont typeface="Arial" panose="020B0604020202020204" pitchFamily="34" charset="0"/>
              <a:buChar char="•"/>
            </a:pPr>
            <a:r>
              <a:rPr lang="fr-BE" sz="2000" b="1" i="1" dirty="0">
                <a:solidFill>
                  <a:srgbClr val="FFC000">
                    <a:lumMod val="60000"/>
                    <a:lumOff val="40000"/>
                  </a:srgbClr>
                </a:solidFill>
              </a:rPr>
              <a:t>Le programme de reconnaissances des Districts  et Clubs soutenant activement la LCIF</a:t>
            </a:r>
          </a:p>
          <a:p>
            <a:pPr marL="342900" indent="-342900" algn="just">
              <a:buFont typeface="Arial" panose="020B0604020202020204" pitchFamily="34" charset="0"/>
              <a:buChar char="•"/>
            </a:pPr>
            <a:r>
              <a:rPr lang="fr-BE" sz="2000" b="1" i="1" dirty="0">
                <a:solidFill>
                  <a:srgbClr val="FFC000">
                    <a:lumMod val="60000"/>
                    <a:lumOff val="40000"/>
                  </a:srgbClr>
                </a:solidFill>
              </a:rPr>
              <a:t>Les subventions Lions </a:t>
            </a:r>
            <a:r>
              <a:rPr lang="fr-BE" sz="2000" b="1" i="1" dirty="0" err="1">
                <a:solidFill>
                  <a:srgbClr val="FFC000">
                    <a:lumMod val="60000"/>
                    <a:lumOff val="40000"/>
                  </a:srgbClr>
                </a:solidFill>
              </a:rPr>
              <a:t>Quest</a:t>
            </a:r>
            <a:endParaRPr lang="fr-BE" sz="2000" b="1" i="1" dirty="0">
              <a:solidFill>
                <a:srgbClr val="FFC000">
                  <a:lumMod val="60000"/>
                  <a:lumOff val="40000"/>
                </a:srgbClr>
              </a:solidFill>
            </a:endParaRPr>
          </a:p>
          <a:p>
            <a:pPr marL="342900" indent="-342900" algn="just">
              <a:buFont typeface="Arial" panose="020B0604020202020204" pitchFamily="34" charset="0"/>
              <a:buChar char="•"/>
            </a:pPr>
            <a:r>
              <a:rPr lang="fr-BE" sz="2000" b="1" i="1" dirty="0">
                <a:solidFill>
                  <a:srgbClr val="FFC000">
                    <a:lumMod val="60000"/>
                    <a:lumOff val="40000"/>
                  </a:srgbClr>
                </a:solidFill>
              </a:rPr>
              <a:t>La lutte contre le cancer pédiatrique</a:t>
            </a:r>
          </a:p>
          <a:p>
            <a:pPr marL="342900" indent="-342900" algn="just">
              <a:buFont typeface="Arial" panose="020B0604020202020204" pitchFamily="34" charset="0"/>
              <a:buChar char="•"/>
            </a:pPr>
            <a:r>
              <a:rPr lang="fr-BE" sz="2000" b="1" i="1" dirty="0">
                <a:solidFill>
                  <a:srgbClr val="FFC000">
                    <a:lumMod val="60000"/>
                    <a:lumOff val="40000"/>
                  </a:srgbClr>
                </a:solidFill>
              </a:rPr>
              <a:t>La lutte contre la faim dans le monde</a:t>
            </a:r>
          </a:p>
          <a:p>
            <a:pPr marL="342900" indent="-342900" algn="just">
              <a:buFont typeface="Arial" panose="020B0604020202020204" pitchFamily="34" charset="0"/>
              <a:buChar char="•"/>
            </a:pPr>
            <a:r>
              <a:rPr lang="fr-BE" sz="2000" b="1" i="1" dirty="0">
                <a:solidFill>
                  <a:srgbClr val="FFC000">
                    <a:lumMod val="60000"/>
                    <a:lumOff val="40000"/>
                  </a:srgbClr>
                </a:solidFill>
              </a:rPr>
              <a:t>La protection de l’environnement.</a:t>
            </a:r>
          </a:p>
        </p:txBody>
      </p:sp>
      <p:pic>
        <p:nvPicPr>
          <p:cNvPr id="3" name="Image 2"/>
          <p:cNvPicPr>
            <a:picLocks noChangeAspect="1"/>
          </p:cNvPicPr>
          <p:nvPr/>
        </p:nvPicPr>
        <p:blipFill>
          <a:blip r:embed="rId2"/>
          <a:stretch>
            <a:fillRect/>
          </a:stretch>
        </p:blipFill>
        <p:spPr>
          <a:xfrm>
            <a:off x="385762" y="2993525"/>
            <a:ext cx="2757431" cy="1143000"/>
          </a:xfrm>
          <a:prstGeom prst="rect">
            <a:avLst/>
          </a:prstGeom>
        </p:spPr>
      </p:pic>
      <p:sp>
        <p:nvSpPr>
          <p:cNvPr id="7" name="ZoneTexte 6"/>
          <p:cNvSpPr txBox="1"/>
          <p:nvPr/>
        </p:nvSpPr>
        <p:spPr>
          <a:xfrm>
            <a:off x="-371486" y="590605"/>
            <a:ext cx="10858500" cy="646331"/>
          </a:xfrm>
          <a:prstGeom prst="rect">
            <a:avLst/>
          </a:prstGeom>
          <a:noFill/>
        </p:spPr>
        <p:txBody>
          <a:bodyPr wrap="square" rtlCol="0">
            <a:spAutoFit/>
          </a:bodyPr>
          <a:lstStyle/>
          <a:p>
            <a:r>
              <a:rPr lang="fr-BE" sz="3600" b="1" i="1" dirty="0">
                <a:solidFill>
                  <a:srgbClr val="FFC000">
                    <a:lumMod val="60000"/>
                    <a:lumOff val="40000"/>
                  </a:srgbClr>
                </a:solidFill>
              </a:rPr>
              <a:t>                       Types de Subventions accordées par la LCIF</a:t>
            </a:r>
          </a:p>
        </p:txBody>
      </p:sp>
      <p:sp>
        <p:nvSpPr>
          <p:cNvPr id="9" name="ZoneTexte 8"/>
          <p:cNvSpPr txBox="1"/>
          <p:nvPr/>
        </p:nvSpPr>
        <p:spPr>
          <a:xfrm>
            <a:off x="8114146" y="6065698"/>
            <a:ext cx="3334513" cy="276999"/>
          </a:xfrm>
          <a:prstGeom prst="rect">
            <a:avLst/>
          </a:prstGeom>
          <a:noFill/>
        </p:spPr>
        <p:txBody>
          <a:bodyPr wrap="square" rtlCol="0">
            <a:spAutoFit/>
          </a:bodyPr>
          <a:lstStyle/>
          <a:p>
            <a:r>
              <a:rPr lang="fr-BE" sz="1200" b="1" dirty="0">
                <a:solidFill>
                  <a:srgbClr val="FFC000"/>
                </a:solidFill>
              </a:rPr>
              <a:t>PID Philippe Gerondal </a:t>
            </a:r>
            <a:r>
              <a:rPr lang="fr-BE" sz="1200" b="1" dirty="0" err="1">
                <a:solidFill>
                  <a:srgbClr val="FFC000"/>
                </a:solidFill>
              </a:rPr>
              <a:t>Past</a:t>
            </a:r>
            <a:r>
              <a:rPr lang="fr-BE" sz="1200" b="1" dirty="0">
                <a:solidFill>
                  <a:srgbClr val="FFC000"/>
                </a:solidFill>
              </a:rPr>
              <a:t> LCIF Trustee</a:t>
            </a:r>
          </a:p>
        </p:txBody>
      </p:sp>
      <p:sp>
        <p:nvSpPr>
          <p:cNvPr id="2" name="ZoneTexte 1"/>
          <p:cNvSpPr txBox="1"/>
          <p:nvPr/>
        </p:nvSpPr>
        <p:spPr>
          <a:xfrm>
            <a:off x="2047484" y="1485861"/>
            <a:ext cx="9401175" cy="584775"/>
          </a:xfrm>
          <a:prstGeom prst="rect">
            <a:avLst/>
          </a:prstGeom>
          <a:noFill/>
        </p:spPr>
        <p:txBody>
          <a:bodyPr wrap="square" rtlCol="0">
            <a:spAutoFit/>
          </a:bodyPr>
          <a:lstStyle/>
          <a:p>
            <a:r>
              <a:rPr lang="fr-BE" sz="3200" b="1" i="1" dirty="0">
                <a:solidFill>
                  <a:schemeClr val="bg2"/>
                </a:solidFill>
              </a:rPr>
              <a:t>Depuis sa création en 1968 : 1,167,433,269 USD</a:t>
            </a:r>
          </a:p>
        </p:txBody>
      </p:sp>
    </p:spTree>
    <p:extLst>
      <p:ext uri="{BB962C8B-B14F-4D97-AF65-F5344CB8AC3E}">
        <p14:creationId xmlns:p14="http://schemas.microsoft.com/office/powerpoint/2010/main" val="43752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3843359" y="1479827"/>
            <a:ext cx="8000993" cy="4031873"/>
          </a:xfrm>
          <a:prstGeom prst="rect">
            <a:avLst/>
          </a:prstGeom>
          <a:noFill/>
        </p:spPr>
        <p:txBody>
          <a:bodyPr wrap="square" rtlCol="0">
            <a:spAutoFit/>
          </a:bodyPr>
          <a:lstStyle/>
          <a:p>
            <a:pPr algn="ctr"/>
            <a:r>
              <a:rPr lang="fr-BE" sz="3600" b="1" i="1" dirty="0">
                <a:solidFill>
                  <a:srgbClr val="FFC000">
                    <a:lumMod val="60000"/>
                    <a:lumOff val="40000"/>
                  </a:srgbClr>
                </a:solidFill>
              </a:rPr>
              <a:t>A déjà distribué pour la Belgique :  </a:t>
            </a:r>
          </a:p>
          <a:p>
            <a:pPr algn="ctr"/>
            <a:r>
              <a:rPr lang="fr-BE" sz="4000" b="1" i="1" dirty="0">
                <a:solidFill>
                  <a:schemeClr val="tx2">
                    <a:lumMod val="20000"/>
                    <a:lumOff val="80000"/>
                  </a:schemeClr>
                </a:solidFill>
              </a:rPr>
              <a:t>1,742,112 USD</a:t>
            </a:r>
          </a:p>
          <a:p>
            <a:pPr algn="just"/>
            <a:r>
              <a:rPr lang="fr-BE" sz="2000" b="1" i="1" dirty="0">
                <a:solidFill>
                  <a:srgbClr val="FFC000">
                    <a:lumMod val="60000"/>
                    <a:lumOff val="40000"/>
                  </a:srgbClr>
                </a:solidFill>
              </a:rPr>
              <a:t> </a:t>
            </a:r>
          </a:p>
          <a:p>
            <a:pPr indent="900113" algn="just"/>
            <a:r>
              <a:rPr lang="fr-BE" sz="2800" b="1" i="1" dirty="0">
                <a:solidFill>
                  <a:srgbClr val="FFC000">
                    <a:lumMod val="60000"/>
                    <a:lumOff val="40000"/>
                  </a:srgbClr>
                </a:solidFill>
              </a:rPr>
              <a:t>D112 A  :    423,569 USD</a:t>
            </a:r>
          </a:p>
          <a:p>
            <a:pPr indent="900113" algn="just"/>
            <a:r>
              <a:rPr lang="fr-BE" sz="2800" b="1" i="1" dirty="0">
                <a:solidFill>
                  <a:srgbClr val="FFC000">
                    <a:lumMod val="60000"/>
                    <a:lumOff val="40000"/>
                  </a:srgbClr>
                </a:solidFill>
              </a:rPr>
              <a:t>D112 B  :    366,350 USD</a:t>
            </a:r>
          </a:p>
          <a:p>
            <a:pPr indent="900113" algn="just"/>
            <a:r>
              <a:rPr lang="fr-BE" sz="2800" b="1" i="1" dirty="0">
                <a:solidFill>
                  <a:srgbClr val="FFC000">
                    <a:lumMod val="60000"/>
                    <a:lumOff val="40000"/>
                  </a:srgbClr>
                </a:solidFill>
              </a:rPr>
              <a:t>D112 C  :    464,243 USD</a:t>
            </a:r>
          </a:p>
          <a:p>
            <a:pPr indent="900113" algn="just"/>
            <a:r>
              <a:rPr lang="fr-BE" sz="2800" b="1" i="1" dirty="0">
                <a:solidFill>
                  <a:srgbClr val="FFC000">
                    <a:lumMod val="60000"/>
                    <a:lumOff val="40000"/>
                  </a:srgbClr>
                </a:solidFill>
              </a:rPr>
              <a:t>D112 D  :    278,450 USD</a:t>
            </a:r>
          </a:p>
          <a:p>
            <a:pPr indent="900113" algn="just"/>
            <a:r>
              <a:rPr lang="fr-BE" sz="2800" b="1" i="1" dirty="0">
                <a:solidFill>
                  <a:srgbClr val="FFC000">
                    <a:lumMod val="60000"/>
                    <a:lumOff val="40000"/>
                  </a:srgbClr>
                </a:solidFill>
              </a:rPr>
              <a:t>MD112  :   209,500  USD</a:t>
            </a:r>
          </a:p>
          <a:p>
            <a:pPr algn="just"/>
            <a:endParaRPr lang="fr-BE" sz="2000" b="1" i="1" dirty="0">
              <a:solidFill>
                <a:srgbClr val="FFC000">
                  <a:lumMod val="60000"/>
                  <a:lumOff val="40000"/>
                </a:srgbClr>
              </a:solidFill>
            </a:endParaRPr>
          </a:p>
        </p:txBody>
      </p:sp>
      <p:pic>
        <p:nvPicPr>
          <p:cNvPr id="3" name="Image 2"/>
          <p:cNvPicPr>
            <a:picLocks noChangeAspect="1"/>
          </p:cNvPicPr>
          <p:nvPr/>
        </p:nvPicPr>
        <p:blipFill>
          <a:blip r:embed="rId2"/>
          <a:stretch>
            <a:fillRect/>
          </a:stretch>
        </p:blipFill>
        <p:spPr>
          <a:xfrm>
            <a:off x="542989" y="798664"/>
            <a:ext cx="2757431" cy="1143000"/>
          </a:xfrm>
          <a:prstGeom prst="rect">
            <a:avLst/>
          </a:prstGeom>
        </p:spPr>
      </p:pic>
      <p:sp>
        <p:nvSpPr>
          <p:cNvPr id="7" name="ZoneTexte 6"/>
          <p:cNvSpPr txBox="1"/>
          <p:nvPr/>
        </p:nvSpPr>
        <p:spPr>
          <a:xfrm>
            <a:off x="3114662" y="575685"/>
            <a:ext cx="7786702" cy="646331"/>
          </a:xfrm>
          <a:prstGeom prst="rect">
            <a:avLst/>
          </a:prstGeom>
          <a:noFill/>
        </p:spPr>
        <p:txBody>
          <a:bodyPr wrap="square" rtlCol="0">
            <a:spAutoFit/>
          </a:bodyPr>
          <a:lstStyle/>
          <a:p>
            <a:r>
              <a:rPr lang="fr-BE" sz="3600" b="1" i="1" dirty="0">
                <a:solidFill>
                  <a:srgbClr val="FFC000">
                    <a:lumMod val="60000"/>
                    <a:lumOff val="40000"/>
                  </a:srgbClr>
                </a:solidFill>
              </a:rPr>
              <a:t>                  Subventions reçues de la LCIF</a:t>
            </a:r>
          </a:p>
        </p:txBody>
      </p:sp>
      <p:sp>
        <p:nvSpPr>
          <p:cNvPr id="9" name="ZoneTexte 8"/>
          <p:cNvSpPr txBox="1"/>
          <p:nvPr/>
        </p:nvSpPr>
        <p:spPr>
          <a:xfrm>
            <a:off x="8114146" y="6065698"/>
            <a:ext cx="3334513" cy="276999"/>
          </a:xfrm>
          <a:prstGeom prst="rect">
            <a:avLst/>
          </a:prstGeom>
          <a:noFill/>
        </p:spPr>
        <p:txBody>
          <a:bodyPr wrap="square" rtlCol="0">
            <a:spAutoFit/>
          </a:bodyPr>
          <a:lstStyle/>
          <a:p>
            <a:r>
              <a:rPr lang="fr-BE" sz="1200" b="1" dirty="0">
                <a:solidFill>
                  <a:srgbClr val="FFC000"/>
                </a:solidFill>
              </a:rPr>
              <a:t>PID Philippe Gerondal </a:t>
            </a:r>
            <a:r>
              <a:rPr lang="fr-BE" sz="1200" b="1" dirty="0" err="1">
                <a:solidFill>
                  <a:srgbClr val="FFC000"/>
                </a:solidFill>
              </a:rPr>
              <a:t>Past</a:t>
            </a:r>
            <a:r>
              <a:rPr lang="fr-BE" sz="1200" b="1" dirty="0">
                <a:solidFill>
                  <a:srgbClr val="FFC000"/>
                </a:solidFill>
              </a:rPr>
              <a:t> LCIF Trustee</a:t>
            </a:r>
          </a:p>
        </p:txBody>
      </p:sp>
      <p:pic>
        <p:nvPicPr>
          <p:cNvPr id="6" name="Imag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9697" l="0" r="99864">
                        <a14:foregroundMark x1="5005" y1="39017" x2="95996" y2="85194"/>
                      </a14:backgroundRemoval>
                    </a14:imgEffect>
                  </a14:imgLayer>
                </a14:imgProps>
              </a:ext>
              <a:ext uri="{28A0092B-C50C-407E-A947-70E740481C1C}">
                <a14:useLocalDpi xmlns:a14="http://schemas.microsoft.com/office/drawing/2010/main" val="0"/>
              </a:ext>
            </a:extLst>
          </a:blip>
          <a:stretch>
            <a:fillRect/>
          </a:stretch>
        </p:blipFill>
        <p:spPr>
          <a:xfrm>
            <a:off x="709524" y="3014678"/>
            <a:ext cx="3519575" cy="2639682"/>
          </a:xfrm>
          <a:prstGeom prst="rect">
            <a:avLst/>
          </a:prstGeom>
        </p:spPr>
      </p:pic>
    </p:spTree>
    <p:extLst>
      <p:ext uri="{BB962C8B-B14F-4D97-AF65-F5344CB8AC3E}">
        <p14:creationId xmlns:p14="http://schemas.microsoft.com/office/powerpoint/2010/main" val="385877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0" y="1904111"/>
            <a:ext cx="3889489" cy="2448433"/>
          </a:xfrm>
          <a:prstGeom prst="rect">
            <a:avLst/>
          </a:prstGeom>
        </p:spPr>
      </p:pic>
      <p:sp>
        <p:nvSpPr>
          <p:cNvPr id="5" name="ZoneTexte 4"/>
          <p:cNvSpPr txBox="1"/>
          <p:nvPr/>
        </p:nvSpPr>
        <p:spPr>
          <a:xfrm>
            <a:off x="2645664" y="890016"/>
            <a:ext cx="6010656" cy="707886"/>
          </a:xfrm>
          <a:prstGeom prst="rect">
            <a:avLst/>
          </a:prstGeom>
          <a:noFill/>
        </p:spPr>
        <p:txBody>
          <a:bodyPr wrap="square" rtlCol="0">
            <a:spAutoFit/>
          </a:bodyPr>
          <a:lstStyle/>
          <a:p>
            <a:r>
              <a:rPr lang="fr-BE" sz="4000" b="1" i="1" dirty="0">
                <a:solidFill>
                  <a:srgbClr val="FFC000">
                    <a:lumMod val="60000"/>
                    <a:lumOff val="40000"/>
                  </a:srgbClr>
                </a:solidFill>
              </a:rPr>
              <a:t>Qu’est-ce la Campagne 100</a:t>
            </a:r>
          </a:p>
        </p:txBody>
      </p:sp>
      <p:pic>
        <p:nvPicPr>
          <p:cNvPr id="6" name="Image 5"/>
          <p:cNvPicPr>
            <a:picLocks noChangeAspect="1"/>
          </p:cNvPicPr>
          <p:nvPr/>
        </p:nvPicPr>
        <p:blipFill>
          <a:blip r:embed="rId3"/>
          <a:stretch>
            <a:fillRect/>
          </a:stretch>
        </p:blipFill>
        <p:spPr>
          <a:xfrm>
            <a:off x="7205537" y="4231239"/>
            <a:ext cx="4743447" cy="2018489"/>
          </a:xfrm>
          <a:prstGeom prst="rect">
            <a:avLst/>
          </a:prstGeom>
        </p:spPr>
      </p:pic>
      <p:sp>
        <p:nvSpPr>
          <p:cNvPr id="8" name="Rectangle 7"/>
          <p:cNvSpPr/>
          <p:nvPr/>
        </p:nvSpPr>
        <p:spPr>
          <a:xfrm>
            <a:off x="5020552" y="2509783"/>
            <a:ext cx="6158161" cy="707886"/>
          </a:xfrm>
          <a:prstGeom prst="rect">
            <a:avLst/>
          </a:prstGeom>
        </p:spPr>
        <p:txBody>
          <a:bodyPr wrap="none">
            <a:spAutoFit/>
          </a:bodyPr>
          <a:lstStyle/>
          <a:p>
            <a:r>
              <a:rPr lang="fr-BE" sz="4000" b="1" i="1" dirty="0">
                <a:solidFill>
                  <a:srgbClr val="FFC000">
                    <a:lumMod val="60000"/>
                    <a:lumOff val="40000"/>
                  </a:srgbClr>
                </a:solidFill>
              </a:rPr>
              <a:t>C’est la campagne de la LCIF</a:t>
            </a:r>
          </a:p>
        </p:txBody>
      </p:sp>
      <p:sp>
        <p:nvSpPr>
          <p:cNvPr id="9" name="Rectangle 8"/>
          <p:cNvSpPr/>
          <p:nvPr/>
        </p:nvSpPr>
        <p:spPr>
          <a:xfrm>
            <a:off x="316991" y="4968907"/>
            <a:ext cx="6608129" cy="707886"/>
          </a:xfrm>
          <a:prstGeom prst="rect">
            <a:avLst/>
          </a:prstGeom>
        </p:spPr>
        <p:txBody>
          <a:bodyPr wrap="square">
            <a:spAutoFit/>
          </a:bodyPr>
          <a:lstStyle/>
          <a:p>
            <a:r>
              <a:rPr lang="fr-BE" sz="4000" b="1" i="1" dirty="0">
                <a:solidFill>
                  <a:srgbClr val="FFC000">
                    <a:lumMod val="60000"/>
                    <a:lumOff val="40000"/>
                  </a:srgbClr>
                </a:solidFill>
              </a:rPr>
              <a:t>C’est la campagne pour la LCIF</a:t>
            </a:r>
          </a:p>
        </p:txBody>
      </p:sp>
      <p:sp>
        <p:nvSpPr>
          <p:cNvPr id="11" name="ZoneTexte 10"/>
          <p:cNvSpPr txBox="1"/>
          <p:nvPr/>
        </p:nvSpPr>
        <p:spPr>
          <a:xfrm>
            <a:off x="9076181" y="63787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2947803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3243072" y="987552"/>
            <a:ext cx="6010656" cy="707886"/>
          </a:xfrm>
          <a:prstGeom prst="rect">
            <a:avLst/>
          </a:prstGeom>
          <a:noFill/>
        </p:spPr>
        <p:txBody>
          <a:bodyPr wrap="square" rtlCol="0">
            <a:spAutoFit/>
          </a:bodyPr>
          <a:lstStyle/>
          <a:p>
            <a:r>
              <a:rPr lang="fr-BE" sz="4000" b="1" i="1" dirty="0">
                <a:solidFill>
                  <a:srgbClr val="FFC000">
                    <a:lumMod val="60000"/>
                    <a:lumOff val="40000"/>
                  </a:srgbClr>
                </a:solidFill>
              </a:rPr>
              <a:t>Buts de la Campagne 100</a:t>
            </a:r>
          </a:p>
        </p:txBody>
      </p:sp>
      <p:pic>
        <p:nvPicPr>
          <p:cNvPr id="10" name="Image 9"/>
          <p:cNvPicPr>
            <a:picLocks noChangeAspect="1"/>
          </p:cNvPicPr>
          <p:nvPr/>
        </p:nvPicPr>
        <p:blipFill>
          <a:blip r:embed="rId2"/>
          <a:stretch>
            <a:fillRect/>
          </a:stretch>
        </p:blipFill>
        <p:spPr>
          <a:xfrm>
            <a:off x="274151" y="2557166"/>
            <a:ext cx="3889585" cy="2450804"/>
          </a:xfrm>
          <a:prstGeom prst="rect">
            <a:avLst/>
          </a:prstGeom>
        </p:spPr>
      </p:pic>
      <p:sp>
        <p:nvSpPr>
          <p:cNvPr id="11" name="ZoneTexte 10"/>
          <p:cNvSpPr txBox="1"/>
          <p:nvPr/>
        </p:nvSpPr>
        <p:spPr>
          <a:xfrm>
            <a:off x="4450080" y="2499360"/>
            <a:ext cx="7412736" cy="2677656"/>
          </a:xfrm>
          <a:prstGeom prst="rect">
            <a:avLst/>
          </a:prstGeom>
          <a:noFill/>
        </p:spPr>
        <p:txBody>
          <a:bodyPr wrap="square" rtlCol="0">
            <a:spAutoFit/>
          </a:bodyPr>
          <a:lstStyle/>
          <a:p>
            <a:pPr marL="457200" indent="-457200" algn="just">
              <a:buFont typeface="Arial" panose="020B0604020202020204" pitchFamily="34" charset="0"/>
              <a:buChar char="•"/>
            </a:pPr>
            <a:r>
              <a:rPr lang="fr-BE" sz="2800" b="1" i="1" dirty="0">
                <a:solidFill>
                  <a:srgbClr val="FFC000">
                    <a:lumMod val="60000"/>
                    <a:lumOff val="40000"/>
                  </a:srgbClr>
                </a:solidFill>
              </a:rPr>
              <a:t>Nous permettre de servir 200 millions de personnes par an</a:t>
            </a:r>
          </a:p>
          <a:p>
            <a:pPr marL="457200" indent="-457200" algn="just">
              <a:buFont typeface="Arial" panose="020B0604020202020204" pitchFamily="34" charset="0"/>
              <a:buChar char="•"/>
            </a:pPr>
            <a:r>
              <a:rPr lang="fr-BE" sz="2800" b="1" i="1" dirty="0">
                <a:solidFill>
                  <a:srgbClr val="FFC000">
                    <a:lumMod val="60000"/>
                    <a:lumOff val="40000"/>
                  </a:srgbClr>
                </a:solidFill>
              </a:rPr>
              <a:t>Mieux faire connaitre la LCIF par les Lions et par les non-Lions</a:t>
            </a:r>
          </a:p>
          <a:p>
            <a:pPr marL="457200" indent="-457200" algn="just">
              <a:buFont typeface="Arial" panose="020B0604020202020204" pitchFamily="34" charset="0"/>
              <a:buChar char="•"/>
            </a:pPr>
            <a:r>
              <a:rPr lang="fr-BE" sz="2800" b="1" i="1" dirty="0">
                <a:solidFill>
                  <a:srgbClr val="FFC000">
                    <a:lumMod val="60000"/>
                    <a:lumOff val="40000"/>
                  </a:srgbClr>
                </a:solidFill>
              </a:rPr>
              <a:t>Développer de nouveaux programmes humanitaires</a:t>
            </a:r>
          </a:p>
        </p:txBody>
      </p:sp>
      <p:sp>
        <p:nvSpPr>
          <p:cNvPr id="7" name="ZoneTexte 6"/>
          <p:cNvSpPr txBox="1"/>
          <p:nvPr/>
        </p:nvSpPr>
        <p:spPr>
          <a:xfrm>
            <a:off x="8961881" y="6264402"/>
            <a:ext cx="2715769" cy="276999"/>
          </a:xfrm>
          <a:prstGeom prst="rect">
            <a:avLst/>
          </a:prstGeom>
          <a:noFill/>
        </p:spPr>
        <p:txBody>
          <a:bodyPr wrap="square" rtlCol="0">
            <a:spAutoFit/>
          </a:bodyPr>
          <a:lstStyle/>
          <a:p>
            <a:r>
              <a:rPr lang="fr-BE" sz="1200" dirty="0">
                <a:solidFill>
                  <a:prstClr val="white"/>
                </a:solidFill>
              </a:rPr>
              <a:t>PID Philippe Gerondal </a:t>
            </a:r>
            <a:r>
              <a:rPr lang="fr-BE" sz="1200" dirty="0" err="1">
                <a:solidFill>
                  <a:prstClr val="white"/>
                </a:solidFill>
              </a:rPr>
              <a:t>Past</a:t>
            </a:r>
            <a:r>
              <a:rPr lang="fr-BE" sz="1200" dirty="0">
                <a:solidFill>
                  <a:prstClr val="white"/>
                </a:solidFill>
              </a:rPr>
              <a:t> LCIF Trustee</a:t>
            </a:r>
          </a:p>
        </p:txBody>
      </p:sp>
    </p:spTree>
    <p:extLst>
      <p:ext uri="{BB962C8B-B14F-4D97-AF65-F5344CB8AC3E}">
        <p14:creationId xmlns:p14="http://schemas.microsoft.com/office/powerpoint/2010/main" val="4251991075"/>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1484</Words>
  <Application>Microsoft Office PowerPoint</Application>
  <PresentationFormat>Grand écran</PresentationFormat>
  <Paragraphs>231</Paragraphs>
  <Slides>27</Slides>
  <Notes>1</Notes>
  <HiddenSlides>0</HiddenSlides>
  <MMClips>0</MMClips>
  <ScaleCrop>false</ScaleCrop>
  <HeadingPairs>
    <vt:vector size="6" baseType="variant">
      <vt:variant>
        <vt:lpstr>Polices utilisées</vt:lpstr>
      </vt:variant>
      <vt:variant>
        <vt:i4>3</vt:i4>
      </vt:variant>
      <vt:variant>
        <vt:lpstr>Thème</vt:lpstr>
      </vt:variant>
      <vt:variant>
        <vt:i4>21</vt:i4>
      </vt:variant>
      <vt:variant>
        <vt:lpstr>Titres des diapositives</vt:lpstr>
      </vt:variant>
      <vt:variant>
        <vt:i4>27</vt:i4>
      </vt:variant>
    </vt:vector>
  </HeadingPairs>
  <TitlesOfParts>
    <vt:vector size="51" baseType="lpstr">
      <vt:lpstr>Arial</vt:lpstr>
      <vt:lpstr>Calibri</vt:lpstr>
      <vt:lpstr>Calibri Light</vt:lpstr>
      <vt:lpstr>1_Thème Office</vt:lpstr>
      <vt:lpstr>Thème Office</vt:lpstr>
      <vt:lpstr>2_Thème Office</vt:lpstr>
      <vt:lpstr>3_Thème Office</vt:lpstr>
      <vt:lpstr>4_Thème Office</vt:lpstr>
      <vt:lpstr>5_Thème Office</vt:lpstr>
      <vt:lpstr>6_Thème Office</vt:lpstr>
      <vt:lpstr>7_Thème Office</vt:lpstr>
      <vt:lpstr>8_Thème Office</vt:lpstr>
      <vt:lpstr>9_Thème Office</vt:lpstr>
      <vt:lpstr>10_Thème Office</vt:lpstr>
      <vt:lpstr>11_Thème Office</vt:lpstr>
      <vt:lpstr>12_Thème Office</vt:lpstr>
      <vt:lpstr>13_Thème Office</vt:lpstr>
      <vt:lpstr>14_Thème Office</vt:lpstr>
      <vt:lpstr>15_Thème Office</vt:lpstr>
      <vt:lpstr>16_Thème Office</vt:lpstr>
      <vt:lpstr>17_Thème Office</vt:lpstr>
      <vt:lpstr>18_Thème Office</vt:lpstr>
      <vt:lpstr>19_Thème Office</vt:lpstr>
      <vt:lpstr>20_Thème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Philippe Gerondal</cp:lastModifiedBy>
  <cp:revision>27</cp:revision>
  <dcterms:created xsi:type="dcterms:W3CDTF">2021-05-27T08:07:11Z</dcterms:created>
  <dcterms:modified xsi:type="dcterms:W3CDTF">2021-06-01T13:01:02Z</dcterms:modified>
</cp:coreProperties>
</file>