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2" r:id="rId3"/>
    <p:sldMasterId id="2147483710" r:id="rId4"/>
    <p:sldMasterId id="2147483723" r:id="rId5"/>
    <p:sldMasterId id="2147483739" r:id="rId6"/>
    <p:sldMasterId id="2147483751" r:id="rId7"/>
  </p:sldMasterIdLst>
  <p:notesMasterIdLst>
    <p:notesMasterId r:id="rId23"/>
  </p:notesMasterIdLst>
  <p:sldIdLst>
    <p:sldId id="1137" r:id="rId8"/>
    <p:sldId id="256" r:id="rId9"/>
    <p:sldId id="1138" r:id="rId10"/>
    <p:sldId id="258" r:id="rId11"/>
    <p:sldId id="281" r:id="rId12"/>
    <p:sldId id="279" r:id="rId13"/>
    <p:sldId id="282" r:id="rId14"/>
    <p:sldId id="259" r:id="rId15"/>
    <p:sldId id="261" r:id="rId16"/>
    <p:sldId id="1139" r:id="rId17"/>
    <p:sldId id="273" r:id="rId18"/>
    <p:sldId id="274" r:id="rId19"/>
    <p:sldId id="283" r:id="rId20"/>
    <p:sldId id="280" r:id="rId21"/>
    <p:sldId id="27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A77F-453A-4DB2-A8C7-B480EF17E3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8F04A-F943-42BD-B261-7F7580369736}">
      <dgm:prSet custT="1"/>
      <dgm:spPr>
        <a:solidFill>
          <a:srgbClr val="FF0000"/>
        </a:solidFill>
      </dgm:spPr>
      <dgm:t>
        <a:bodyPr/>
        <a:lstStyle/>
        <a:p>
          <a:r>
            <a:rPr lang="fr-FR" sz="2000"/>
            <a:t>938 membres</a:t>
          </a:r>
          <a:endParaRPr lang="en-US" sz="2000"/>
        </a:p>
      </dgm:t>
    </dgm:pt>
    <dgm:pt modelId="{F3793C16-0DBF-4B98-8937-3999AABE4FB5}" type="parTrans" cxnId="{54ADCD19-FC43-482D-A8E6-E6D5546FBA8B}">
      <dgm:prSet/>
      <dgm:spPr/>
      <dgm:t>
        <a:bodyPr/>
        <a:lstStyle/>
        <a:p>
          <a:endParaRPr lang="en-US"/>
        </a:p>
      </dgm:t>
    </dgm:pt>
    <dgm:pt modelId="{EE35B5BB-6B80-438A-B09E-6FD06EA5AA55}" type="sibTrans" cxnId="{54ADCD19-FC43-482D-A8E6-E6D5546FBA8B}">
      <dgm:prSet/>
      <dgm:spPr/>
      <dgm:t>
        <a:bodyPr/>
        <a:lstStyle/>
        <a:p>
          <a:endParaRPr lang="en-US"/>
        </a:p>
      </dgm:t>
    </dgm:pt>
    <dgm:pt modelId="{1EC58F35-E183-461A-BD85-9B9370F95646}">
      <dgm:prSet custT="1"/>
      <dgm:spPr>
        <a:solidFill>
          <a:srgbClr val="FF0000"/>
        </a:solidFill>
      </dgm:spPr>
      <dgm:t>
        <a:bodyPr/>
        <a:lstStyle/>
        <a:p>
          <a:r>
            <a:rPr lang="fr-FR" sz="1600"/>
            <a:t>55 clubs dont une bonne partie en difficulté :</a:t>
          </a:r>
          <a:endParaRPr lang="en-US" sz="1600"/>
        </a:p>
      </dgm:t>
    </dgm:pt>
    <dgm:pt modelId="{CADFA4C5-08BE-4CDD-9C3F-2F3BA9ECDD70}" type="parTrans" cxnId="{05A5C260-C5E3-48CA-931C-69388A7659C5}">
      <dgm:prSet/>
      <dgm:spPr/>
      <dgm:t>
        <a:bodyPr/>
        <a:lstStyle/>
        <a:p>
          <a:endParaRPr lang="en-US"/>
        </a:p>
      </dgm:t>
    </dgm:pt>
    <dgm:pt modelId="{AD68CF65-BCE2-4C8C-A138-A4CB85D1BA18}" type="sibTrans" cxnId="{05A5C260-C5E3-48CA-931C-69388A7659C5}">
      <dgm:prSet/>
      <dgm:spPr/>
      <dgm:t>
        <a:bodyPr/>
        <a:lstStyle/>
        <a:p>
          <a:endParaRPr lang="en-US"/>
        </a:p>
      </dgm:t>
    </dgm:pt>
    <dgm:pt modelId="{8E8114D0-0FF6-4F00-A9C9-D3CC707F91EE}">
      <dgm:prSet/>
      <dgm:spPr/>
      <dgm:t>
        <a:bodyPr/>
        <a:lstStyle/>
        <a:p>
          <a:endParaRPr lang="en-US" sz="1000"/>
        </a:p>
      </dgm:t>
    </dgm:pt>
    <dgm:pt modelId="{A1BAB5AB-30C6-45C6-8AD7-E9AD4EFE3986}" type="parTrans" cxnId="{51C8775E-3789-4EF2-BCFF-CFE58F207F89}">
      <dgm:prSet/>
      <dgm:spPr/>
      <dgm:t>
        <a:bodyPr/>
        <a:lstStyle/>
        <a:p>
          <a:endParaRPr lang="en-US"/>
        </a:p>
      </dgm:t>
    </dgm:pt>
    <dgm:pt modelId="{034C7FDE-02B8-4286-84D9-018B6683C6DF}" type="sibTrans" cxnId="{51C8775E-3789-4EF2-BCFF-CFE58F207F89}">
      <dgm:prSet/>
      <dgm:spPr/>
      <dgm:t>
        <a:bodyPr/>
        <a:lstStyle/>
        <a:p>
          <a:endParaRPr lang="en-US"/>
        </a:p>
      </dgm:t>
    </dgm:pt>
    <dgm:pt modelId="{F728BFEC-C6C6-4F7E-84F6-67A8F3F59D0A}">
      <dgm:prSet custT="1"/>
      <dgm:spPr/>
      <dgm:t>
        <a:bodyPr/>
        <a:lstStyle/>
        <a:p>
          <a:r>
            <a:rPr lang="fr-FR" sz="2800"/>
            <a:t> peu ou pas de jeunes</a:t>
          </a:r>
          <a:endParaRPr lang="en-US" sz="2800"/>
        </a:p>
      </dgm:t>
    </dgm:pt>
    <dgm:pt modelId="{FFC6D960-20D9-44C9-8839-C5BAC2B9C206}" type="parTrans" cxnId="{375B494E-1605-40F1-87EE-83FA9640F263}">
      <dgm:prSet/>
      <dgm:spPr/>
      <dgm:t>
        <a:bodyPr/>
        <a:lstStyle/>
        <a:p>
          <a:endParaRPr lang="en-US"/>
        </a:p>
      </dgm:t>
    </dgm:pt>
    <dgm:pt modelId="{3194DC82-AA85-4A32-BD9E-276D6E9C8CEE}" type="sibTrans" cxnId="{375B494E-1605-40F1-87EE-83FA9640F263}">
      <dgm:prSet/>
      <dgm:spPr/>
      <dgm:t>
        <a:bodyPr/>
        <a:lstStyle/>
        <a:p>
          <a:endParaRPr lang="en-US"/>
        </a:p>
      </dgm:t>
    </dgm:pt>
    <dgm:pt modelId="{82FA8336-51F5-48B7-BB66-B5EBB7B8BB8F}">
      <dgm:prSet custT="1"/>
      <dgm:spPr/>
      <dgm:t>
        <a:bodyPr/>
        <a:lstStyle/>
        <a:p>
          <a:r>
            <a:rPr lang="fr-FR" sz="2800"/>
            <a:t> peu de femmes</a:t>
          </a:r>
          <a:endParaRPr lang="en-US" sz="2800"/>
        </a:p>
      </dgm:t>
    </dgm:pt>
    <dgm:pt modelId="{866FA1D3-D858-46E9-A2EF-777BEC266348}" type="parTrans" cxnId="{D7C312CC-765C-443B-8084-0CFDAA6F258C}">
      <dgm:prSet/>
      <dgm:spPr/>
      <dgm:t>
        <a:bodyPr/>
        <a:lstStyle/>
        <a:p>
          <a:endParaRPr lang="en-US"/>
        </a:p>
      </dgm:t>
    </dgm:pt>
    <dgm:pt modelId="{733F69E9-3E6D-4404-9BA8-24452224EC0F}" type="sibTrans" cxnId="{D7C312CC-765C-443B-8084-0CFDAA6F258C}">
      <dgm:prSet/>
      <dgm:spPr/>
      <dgm:t>
        <a:bodyPr/>
        <a:lstStyle/>
        <a:p>
          <a:endParaRPr lang="en-US"/>
        </a:p>
      </dgm:t>
    </dgm:pt>
    <dgm:pt modelId="{72F52AEB-49B8-4214-A2C1-B792637036F5}">
      <dgm:prSet custT="1"/>
      <dgm:spPr/>
      <dgm:t>
        <a:bodyPr/>
        <a:lstStyle/>
        <a:p>
          <a:r>
            <a:rPr lang="fr-FR" sz="2800"/>
            <a:t> modèle et pratiques dépassées</a:t>
          </a:r>
          <a:endParaRPr lang="en-US" sz="2800"/>
        </a:p>
      </dgm:t>
    </dgm:pt>
    <dgm:pt modelId="{A999E52D-EE1C-4569-8E1A-B9B8B63259F6}" type="parTrans" cxnId="{BB6C12DE-84DC-49DE-A40A-89E45EA25C69}">
      <dgm:prSet/>
      <dgm:spPr/>
      <dgm:t>
        <a:bodyPr/>
        <a:lstStyle/>
        <a:p>
          <a:endParaRPr lang="en-US"/>
        </a:p>
      </dgm:t>
    </dgm:pt>
    <dgm:pt modelId="{11CFFC2E-8FCD-4299-AB64-3F956019E0DA}" type="sibTrans" cxnId="{BB6C12DE-84DC-49DE-A40A-89E45EA25C69}">
      <dgm:prSet/>
      <dgm:spPr/>
      <dgm:t>
        <a:bodyPr/>
        <a:lstStyle/>
        <a:p>
          <a:endParaRPr lang="en-US"/>
        </a:p>
      </dgm:t>
    </dgm:pt>
    <dgm:pt modelId="{DCB328BA-6B43-44B5-8841-7BE772248DEB}">
      <dgm:prSet custT="1"/>
      <dgm:spPr/>
      <dgm:t>
        <a:bodyPr/>
        <a:lstStyle/>
        <a:p>
          <a:r>
            <a:rPr lang="fr-FR" sz="2800"/>
            <a:t>membres vieillissants</a:t>
          </a:r>
          <a:endParaRPr lang="en-US" sz="2800"/>
        </a:p>
      </dgm:t>
    </dgm:pt>
    <dgm:pt modelId="{0E2B2A4D-25BD-4890-8A0B-C895D0CE75F8}" type="parTrans" cxnId="{5E69F6B0-1BF8-4DCC-8FBF-3650D46D21C4}">
      <dgm:prSet/>
      <dgm:spPr/>
      <dgm:t>
        <a:bodyPr/>
        <a:lstStyle/>
        <a:p>
          <a:endParaRPr lang="fr-BE"/>
        </a:p>
      </dgm:t>
    </dgm:pt>
    <dgm:pt modelId="{959AEC24-5184-4BC4-8B09-EA898F56B2E7}" type="sibTrans" cxnId="{5E69F6B0-1BF8-4DCC-8FBF-3650D46D21C4}">
      <dgm:prSet/>
      <dgm:spPr/>
      <dgm:t>
        <a:bodyPr/>
        <a:lstStyle/>
        <a:p>
          <a:endParaRPr lang="fr-BE"/>
        </a:p>
      </dgm:t>
    </dgm:pt>
    <dgm:pt modelId="{D7F87A4C-EBBF-4678-B093-DF9949CB2158}">
      <dgm:prSet/>
      <dgm:spPr/>
      <dgm:t>
        <a:bodyPr/>
        <a:lstStyle/>
        <a:p>
          <a:endParaRPr lang="en-US" sz="1000"/>
        </a:p>
      </dgm:t>
    </dgm:pt>
    <dgm:pt modelId="{6B979AF0-9289-4887-A61A-81915CA015EA}" type="parTrans" cxnId="{F2D526CD-BA15-448F-93F9-126690D5A628}">
      <dgm:prSet/>
      <dgm:spPr/>
      <dgm:t>
        <a:bodyPr/>
        <a:lstStyle/>
        <a:p>
          <a:endParaRPr lang="fr-BE"/>
        </a:p>
      </dgm:t>
    </dgm:pt>
    <dgm:pt modelId="{1ECAB7C2-98C6-44D1-BCC8-73C81649E7D9}" type="sibTrans" cxnId="{F2D526CD-BA15-448F-93F9-126690D5A628}">
      <dgm:prSet/>
      <dgm:spPr/>
      <dgm:t>
        <a:bodyPr/>
        <a:lstStyle/>
        <a:p>
          <a:endParaRPr lang="fr-BE"/>
        </a:p>
      </dgm:t>
    </dgm:pt>
    <dgm:pt modelId="{CD2A834A-823F-4E18-8259-419DCE8F1C26}">
      <dgm:prSet/>
      <dgm:spPr/>
      <dgm:t>
        <a:bodyPr/>
        <a:lstStyle/>
        <a:p>
          <a:endParaRPr lang="en-US" sz="1000"/>
        </a:p>
      </dgm:t>
    </dgm:pt>
    <dgm:pt modelId="{74A4F4FC-903E-4D6A-A7D5-EF0AF2F7A614}" type="parTrans" cxnId="{1ABD37C9-3E58-4C75-8501-A965BE13E5EB}">
      <dgm:prSet/>
      <dgm:spPr/>
      <dgm:t>
        <a:bodyPr/>
        <a:lstStyle/>
        <a:p>
          <a:endParaRPr lang="fr-BE"/>
        </a:p>
      </dgm:t>
    </dgm:pt>
    <dgm:pt modelId="{1FDB08BC-2359-42BC-8A3A-9385857FF9A9}" type="sibTrans" cxnId="{1ABD37C9-3E58-4C75-8501-A965BE13E5EB}">
      <dgm:prSet/>
      <dgm:spPr/>
      <dgm:t>
        <a:bodyPr/>
        <a:lstStyle/>
        <a:p>
          <a:endParaRPr lang="fr-BE"/>
        </a:p>
      </dgm:t>
    </dgm:pt>
    <dgm:pt modelId="{32A0E1FE-A190-41D6-A5FA-1B9346039743}" type="pres">
      <dgm:prSet presAssocID="{8AA5A77F-453A-4DB2-A8C7-B480EF17E372}" presName="linear" presStyleCnt="0">
        <dgm:presLayoutVars>
          <dgm:animLvl val="lvl"/>
          <dgm:resizeHandles val="exact"/>
        </dgm:presLayoutVars>
      </dgm:prSet>
      <dgm:spPr/>
    </dgm:pt>
    <dgm:pt modelId="{C9CA693E-97E4-4FA8-B476-F3BBADFD61B6}" type="pres">
      <dgm:prSet presAssocID="{7168F04A-F943-42BD-B261-7F7580369736}" presName="parentText" presStyleLbl="node1" presStyleIdx="0" presStyleCnt="2" custScaleX="40232" custScaleY="79591">
        <dgm:presLayoutVars>
          <dgm:chMax val="0"/>
          <dgm:bulletEnabled val="1"/>
        </dgm:presLayoutVars>
      </dgm:prSet>
      <dgm:spPr/>
    </dgm:pt>
    <dgm:pt modelId="{7FF13E82-B2EF-4850-93A0-248A6F3B3B64}" type="pres">
      <dgm:prSet presAssocID="{EE35B5BB-6B80-438A-B09E-6FD06EA5AA55}" presName="spacer" presStyleCnt="0"/>
      <dgm:spPr/>
    </dgm:pt>
    <dgm:pt modelId="{1DEE4FB0-335D-4A78-9DCB-15E4D67CC2A3}" type="pres">
      <dgm:prSet presAssocID="{1EC58F35-E183-461A-BD85-9B9370F95646}" presName="parentText" presStyleLbl="node1" presStyleIdx="1" presStyleCnt="2" custScaleX="78765" custScaleY="121284" custLinFactNeighborX="-1943" custLinFactNeighborY="2012">
        <dgm:presLayoutVars>
          <dgm:chMax val="0"/>
          <dgm:bulletEnabled val="1"/>
        </dgm:presLayoutVars>
      </dgm:prSet>
      <dgm:spPr/>
    </dgm:pt>
    <dgm:pt modelId="{FF04B2D6-141B-44BE-9E71-1421807EE2BB}" type="pres">
      <dgm:prSet presAssocID="{1EC58F35-E183-461A-BD85-9B9370F95646}" presName="childText" presStyleLbl="revTx" presStyleIdx="0" presStyleCnt="1" custScaleX="84431" custScaleY="41474">
        <dgm:presLayoutVars>
          <dgm:bulletEnabled val="1"/>
        </dgm:presLayoutVars>
      </dgm:prSet>
      <dgm:spPr/>
    </dgm:pt>
  </dgm:ptLst>
  <dgm:cxnLst>
    <dgm:cxn modelId="{54ADCD19-FC43-482D-A8E6-E6D5546FBA8B}" srcId="{8AA5A77F-453A-4DB2-A8C7-B480EF17E372}" destId="{7168F04A-F943-42BD-B261-7F7580369736}" srcOrd="0" destOrd="0" parTransId="{F3793C16-0DBF-4B98-8937-3999AABE4FB5}" sibTransId="{EE35B5BB-6B80-438A-B09E-6FD06EA5AA55}"/>
    <dgm:cxn modelId="{1E1FF924-BC7C-4D52-A087-B649436D47FE}" type="presOf" srcId="{7168F04A-F943-42BD-B261-7F7580369736}" destId="{C9CA693E-97E4-4FA8-B476-F3BBADFD61B6}" srcOrd="0" destOrd="0" presId="urn:microsoft.com/office/officeart/2005/8/layout/vList2"/>
    <dgm:cxn modelId="{D3A24C3D-3662-4CAC-827F-ED8A66AA8BEB}" type="presOf" srcId="{CD2A834A-823F-4E18-8259-419DCE8F1C26}" destId="{FF04B2D6-141B-44BE-9E71-1421807EE2BB}" srcOrd="0" destOrd="2" presId="urn:microsoft.com/office/officeart/2005/8/layout/vList2"/>
    <dgm:cxn modelId="{51C8775E-3789-4EF2-BCFF-CFE58F207F89}" srcId="{1EC58F35-E183-461A-BD85-9B9370F95646}" destId="{8E8114D0-0FF6-4F00-A9C9-D3CC707F91EE}" srcOrd="0" destOrd="0" parTransId="{A1BAB5AB-30C6-45C6-8AD7-E9AD4EFE3986}" sibTransId="{034C7FDE-02B8-4286-84D9-018B6683C6DF}"/>
    <dgm:cxn modelId="{05A5C260-C5E3-48CA-931C-69388A7659C5}" srcId="{8AA5A77F-453A-4DB2-A8C7-B480EF17E372}" destId="{1EC58F35-E183-461A-BD85-9B9370F95646}" srcOrd="1" destOrd="0" parTransId="{CADFA4C5-08BE-4CDD-9C3F-2F3BA9ECDD70}" sibTransId="{AD68CF65-BCE2-4C8C-A138-A4CB85D1BA18}"/>
    <dgm:cxn modelId="{EA923545-3654-4989-9084-E8AA06D0C554}" type="presOf" srcId="{1EC58F35-E183-461A-BD85-9B9370F95646}" destId="{1DEE4FB0-335D-4A78-9DCB-15E4D67CC2A3}" srcOrd="0" destOrd="0" presId="urn:microsoft.com/office/officeart/2005/8/layout/vList2"/>
    <dgm:cxn modelId="{375B494E-1605-40F1-87EE-83FA9640F263}" srcId="{1EC58F35-E183-461A-BD85-9B9370F95646}" destId="{F728BFEC-C6C6-4F7E-84F6-67A8F3F59D0A}" srcOrd="4" destOrd="0" parTransId="{FFC6D960-20D9-44C9-8839-C5BAC2B9C206}" sibTransId="{3194DC82-AA85-4A32-BD9E-276D6E9C8CEE}"/>
    <dgm:cxn modelId="{F0196F7E-C523-4813-ABC1-B6390AD90B52}" type="presOf" srcId="{8AA5A77F-453A-4DB2-A8C7-B480EF17E372}" destId="{32A0E1FE-A190-41D6-A5FA-1B9346039743}" srcOrd="0" destOrd="0" presId="urn:microsoft.com/office/officeart/2005/8/layout/vList2"/>
    <dgm:cxn modelId="{E6FF0495-CFE0-47A3-B489-802A66F803A2}" type="presOf" srcId="{F728BFEC-C6C6-4F7E-84F6-67A8F3F59D0A}" destId="{FF04B2D6-141B-44BE-9E71-1421807EE2BB}" srcOrd="0" destOrd="4" presId="urn:microsoft.com/office/officeart/2005/8/layout/vList2"/>
    <dgm:cxn modelId="{5E69F6B0-1BF8-4DCC-8FBF-3650D46D21C4}" srcId="{1EC58F35-E183-461A-BD85-9B9370F95646}" destId="{DCB328BA-6B43-44B5-8841-7BE772248DEB}" srcOrd="3" destOrd="0" parTransId="{0E2B2A4D-25BD-4890-8A0B-C895D0CE75F8}" sibTransId="{959AEC24-5184-4BC4-8B09-EA898F56B2E7}"/>
    <dgm:cxn modelId="{DA7B6DB9-7C12-41CE-B680-721D3E4C1AA9}" type="presOf" srcId="{82FA8336-51F5-48B7-BB66-B5EBB7B8BB8F}" destId="{FF04B2D6-141B-44BE-9E71-1421807EE2BB}" srcOrd="0" destOrd="5" presId="urn:microsoft.com/office/officeart/2005/8/layout/vList2"/>
    <dgm:cxn modelId="{631045BD-1937-4DB5-A187-DFB3F37EE819}" type="presOf" srcId="{8E8114D0-0FF6-4F00-A9C9-D3CC707F91EE}" destId="{FF04B2D6-141B-44BE-9E71-1421807EE2BB}" srcOrd="0" destOrd="0" presId="urn:microsoft.com/office/officeart/2005/8/layout/vList2"/>
    <dgm:cxn modelId="{1ABD37C9-3E58-4C75-8501-A965BE13E5EB}" srcId="{1EC58F35-E183-461A-BD85-9B9370F95646}" destId="{CD2A834A-823F-4E18-8259-419DCE8F1C26}" srcOrd="2" destOrd="0" parTransId="{74A4F4FC-903E-4D6A-A7D5-EF0AF2F7A614}" sibTransId="{1FDB08BC-2359-42BC-8A3A-9385857FF9A9}"/>
    <dgm:cxn modelId="{D7C312CC-765C-443B-8084-0CFDAA6F258C}" srcId="{1EC58F35-E183-461A-BD85-9B9370F95646}" destId="{82FA8336-51F5-48B7-BB66-B5EBB7B8BB8F}" srcOrd="5" destOrd="0" parTransId="{866FA1D3-D858-46E9-A2EF-777BEC266348}" sibTransId="{733F69E9-3E6D-4404-9BA8-24452224EC0F}"/>
    <dgm:cxn modelId="{F2D526CD-BA15-448F-93F9-126690D5A628}" srcId="{1EC58F35-E183-461A-BD85-9B9370F95646}" destId="{D7F87A4C-EBBF-4678-B093-DF9949CB2158}" srcOrd="1" destOrd="0" parTransId="{6B979AF0-9289-4887-A61A-81915CA015EA}" sibTransId="{1ECAB7C2-98C6-44D1-BCC8-73C81649E7D9}"/>
    <dgm:cxn modelId="{4D8870DD-9DF0-43A4-9812-2397258AFA0E}" type="presOf" srcId="{72F52AEB-49B8-4214-A2C1-B792637036F5}" destId="{FF04B2D6-141B-44BE-9E71-1421807EE2BB}" srcOrd="0" destOrd="6" presId="urn:microsoft.com/office/officeart/2005/8/layout/vList2"/>
    <dgm:cxn modelId="{BB6C12DE-84DC-49DE-A40A-89E45EA25C69}" srcId="{1EC58F35-E183-461A-BD85-9B9370F95646}" destId="{72F52AEB-49B8-4214-A2C1-B792637036F5}" srcOrd="6" destOrd="0" parTransId="{A999E52D-EE1C-4569-8E1A-B9B8B63259F6}" sibTransId="{11CFFC2E-8FCD-4299-AB64-3F956019E0DA}"/>
    <dgm:cxn modelId="{BFF632E1-48EE-4A35-A921-0FDE94722EA4}" type="presOf" srcId="{D7F87A4C-EBBF-4678-B093-DF9949CB2158}" destId="{FF04B2D6-141B-44BE-9E71-1421807EE2BB}" srcOrd="0" destOrd="1" presId="urn:microsoft.com/office/officeart/2005/8/layout/vList2"/>
    <dgm:cxn modelId="{0C8A29F8-913C-4EB1-BD4D-0BFE08C0A7FE}" type="presOf" srcId="{DCB328BA-6B43-44B5-8841-7BE772248DEB}" destId="{FF04B2D6-141B-44BE-9E71-1421807EE2BB}" srcOrd="0" destOrd="3" presId="urn:microsoft.com/office/officeart/2005/8/layout/vList2"/>
    <dgm:cxn modelId="{DD3E82C8-7080-499E-BEC3-AC10758DAF72}" type="presParOf" srcId="{32A0E1FE-A190-41D6-A5FA-1B9346039743}" destId="{C9CA693E-97E4-4FA8-B476-F3BBADFD61B6}" srcOrd="0" destOrd="0" presId="urn:microsoft.com/office/officeart/2005/8/layout/vList2"/>
    <dgm:cxn modelId="{C1C7C984-69C1-4CEB-8E89-A219C0FE1B09}" type="presParOf" srcId="{32A0E1FE-A190-41D6-A5FA-1B9346039743}" destId="{7FF13E82-B2EF-4850-93A0-248A6F3B3B64}" srcOrd="1" destOrd="0" presId="urn:microsoft.com/office/officeart/2005/8/layout/vList2"/>
    <dgm:cxn modelId="{38CC5325-C252-4E4F-9E53-68DC62AC1D68}" type="presParOf" srcId="{32A0E1FE-A190-41D6-A5FA-1B9346039743}" destId="{1DEE4FB0-335D-4A78-9DCB-15E4D67CC2A3}" srcOrd="2" destOrd="0" presId="urn:microsoft.com/office/officeart/2005/8/layout/vList2"/>
    <dgm:cxn modelId="{D1310CA9-2981-4A3D-8F55-95A86A99F355}" type="presParOf" srcId="{32A0E1FE-A190-41D6-A5FA-1B9346039743}" destId="{FF04B2D6-141B-44BE-9E71-1421807EE2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2FE4B-044D-4AEA-B18D-D126054E4DA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775975-0F29-46D6-A60D-BFF76BFA23A2}">
      <dgm:prSet/>
      <dgm:spPr/>
      <dgm:t>
        <a:bodyPr/>
        <a:lstStyle/>
        <a:p>
          <a:r>
            <a:rPr lang="fr-FR"/>
            <a:t>Préparer la réorganisation des zones</a:t>
          </a:r>
          <a:endParaRPr lang="en-US"/>
        </a:p>
      </dgm:t>
    </dgm:pt>
    <dgm:pt modelId="{59B41D13-7364-4F03-90B8-6A8C702FBE14}" type="parTrans" cxnId="{ACE3AE1D-2E3C-455F-A813-D705DA75E571}">
      <dgm:prSet/>
      <dgm:spPr/>
      <dgm:t>
        <a:bodyPr/>
        <a:lstStyle/>
        <a:p>
          <a:endParaRPr lang="en-US"/>
        </a:p>
      </dgm:t>
    </dgm:pt>
    <dgm:pt modelId="{4B6D971F-0976-4E2E-BBD8-8603B7DF3C06}" type="sibTrans" cxnId="{ACE3AE1D-2E3C-455F-A813-D705DA75E571}">
      <dgm:prSet/>
      <dgm:spPr/>
      <dgm:t>
        <a:bodyPr/>
        <a:lstStyle/>
        <a:p>
          <a:endParaRPr lang="en-US"/>
        </a:p>
      </dgm:t>
    </dgm:pt>
    <dgm:pt modelId="{E3369B59-0EDF-4B0F-9C23-737FFF84ECA7}">
      <dgm:prSet/>
      <dgm:spPr/>
      <dgm:t>
        <a:bodyPr/>
        <a:lstStyle/>
        <a:p>
          <a:r>
            <a:rPr lang="fr-FR"/>
            <a:t>Favoriser les rapprochements et fusions de clubs</a:t>
          </a:r>
          <a:endParaRPr lang="en-US"/>
        </a:p>
      </dgm:t>
    </dgm:pt>
    <dgm:pt modelId="{1073E34D-707D-4FD6-B114-CD39A92A5ECA}" type="parTrans" cxnId="{D9BB1C7B-F40F-4721-87D8-B0A41A1FE456}">
      <dgm:prSet/>
      <dgm:spPr/>
      <dgm:t>
        <a:bodyPr/>
        <a:lstStyle/>
        <a:p>
          <a:endParaRPr lang="en-US"/>
        </a:p>
      </dgm:t>
    </dgm:pt>
    <dgm:pt modelId="{39D1C4C3-601B-4B83-940C-5B03FE5139C3}" type="sibTrans" cxnId="{D9BB1C7B-F40F-4721-87D8-B0A41A1FE456}">
      <dgm:prSet/>
      <dgm:spPr/>
      <dgm:t>
        <a:bodyPr/>
        <a:lstStyle/>
        <a:p>
          <a:endParaRPr lang="en-US"/>
        </a:p>
      </dgm:t>
    </dgm:pt>
    <dgm:pt modelId="{323B7A60-203F-4E0E-86A1-4754B0F92AB1}">
      <dgm:prSet/>
      <dgm:spPr/>
      <dgm:t>
        <a:bodyPr/>
        <a:lstStyle/>
        <a:p>
          <a:r>
            <a:rPr lang="fr-FR"/>
            <a:t>Créer de nouveaux clubs</a:t>
          </a:r>
          <a:endParaRPr lang="en-US"/>
        </a:p>
      </dgm:t>
    </dgm:pt>
    <dgm:pt modelId="{EDCED848-EAC0-4273-8521-99CAB5D21A0C}" type="parTrans" cxnId="{A5C2AAE6-DFB4-4B9A-AD38-4BA5439D93DC}">
      <dgm:prSet/>
      <dgm:spPr/>
      <dgm:t>
        <a:bodyPr/>
        <a:lstStyle/>
        <a:p>
          <a:endParaRPr lang="en-US"/>
        </a:p>
      </dgm:t>
    </dgm:pt>
    <dgm:pt modelId="{389C29A6-BF87-4761-80CE-8A57EBBE6B1F}" type="sibTrans" cxnId="{A5C2AAE6-DFB4-4B9A-AD38-4BA5439D93DC}">
      <dgm:prSet/>
      <dgm:spPr/>
      <dgm:t>
        <a:bodyPr/>
        <a:lstStyle/>
        <a:p>
          <a:endParaRPr lang="en-US"/>
        </a:p>
      </dgm:t>
    </dgm:pt>
    <dgm:pt modelId="{2D1B1839-A020-4AB3-8741-137A6D1D8295}" type="pres">
      <dgm:prSet presAssocID="{47D2FE4B-044D-4AEA-B18D-D126054E4DAA}" presName="diagram" presStyleCnt="0">
        <dgm:presLayoutVars>
          <dgm:dir/>
          <dgm:resizeHandles val="exact"/>
        </dgm:presLayoutVars>
      </dgm:prSet>
      <dgm:spPr/>
    </dgm:pt>
    <dgm:pt modelId="{6C2F6893-53F5-4F3E-9558-8DFFE036C028}" type="pres">
      <dgm:prSet presAssocID="{D6775975-0F29-46D6-A60D-BFF76BFA23A2}" presName="node" presStyleLbl="node1" presStyleIdx="0" presStyleCnt="3">
        <dgm:presLayoutVars>
          <dgm:bulletEnabled val="1"/>
        </dgm:presLayoutVars>
      </dgm:prSet>
      <dgm:spPr/>
    </dgm:pt>
    <dgm:pt modelId="{7CC2F850-604C-4214-8BE6-1456D3559ACD}" type="pres">
      <dgm:prSet presAssocID="{4B6D971F-0976-4E2E-BBD8-8603B7DF3C06}" presName="sibTrans" presStyleCnt="0"/>
      <dgm:spPr/>
    </dgm:pt>
    <dgm:pt modelId="{19AA1162-B0F3-4887-8297-E06E06B5888D}" type="pres">
      <dgm:prSet presAssocID="{E3369B59-0EDF-4B0F-9C23-737FFF84ECA7}" presName="node" presStyleLbl="node1" presStyleIdx="1" presStyleCnt="3">
        <dgm:presLayoutVars>
          <dgm:bulletEnabled val="1"/>
        </dgm:presLayoutVars>
      </dgm:prSet>
      <dgm:spPr/>
    </dgm:pt>
    <dgm:pt modelId="{08E7DFBC-C680-4173-A719-829D6D423DA7}" type="pres">
      <dgm:prSet presAssocID="{39D1C4C3-601B-4B83-940C-5B03FE5139C3}" presName="sibTrans" presStyleCnt="0"/>
      <dgm:spPr/>
    </dgm:pt>
    <dgm:pt modelId="{AB49D24C-B9FC-46BF-8310-9498D11BE193}" type="pres">
      <dgm:prSet presAssocID="{323B7A60-203F-4E0E-86A1-4754B0F92AB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E3AE1D-2E3C-455F-A813-D705DA75E571}" srcId="{47D2FE4B-044D-4AEA-B18D-D126054E4DAA}" destId="{D6775975-0F29-46D6-A60D-BFF76BFA23A2}" srcOrd="0" destOrd="0" parTransId="{59B41D13-7364-4F03-90B8-6A8C702FBE14}" sibTransId="{4B6D971F-0976-4E2E-BBD8-8603B7DF3C06}"/>
    <dgm:cxn modelId="{D9BB1C7B-F40F-4721-87D8-B0A41A1FE456}" srcId="{47D2FE4B-044D-4AEA-B18D-D126054E4DAA}" destId="{E3369B59-0EDF-4B0F-9C23-737FFF84ECA7}" srcOrd="1" destOrd="0" parTransId="{1073E34D-707D-4FD6-B114-CD39A92A5ECA}" sibTransId="{39D1C4C3-601B-4B83-940C-5B03FE5139C3}"/>
    <dgm:cxn modelId="{DBBF4C8E-4801-4FE5-AF48-2FFA8B692685}" type="presOf" srcId="{323B7A60-203F-4E0E-86A1-4754B0F92AB1}" destId="{AB49D24C-B9FC-46BF-8310-9498D11BE193}" srcOrd="0" destOrd="0" presId="urn:microsoft.com/office/officeart/2005/8/layout/default"/>
    <dgm:cxn modelId="{431292AA-55CF-4D1C-9DAD-277E4766F331}" type="presOf" srcId="{D6775975-0F29-46D6-A60D-BFF76BFA23A2}" destId="{6C2F6893-53F5-4F3E-9558-8DFFE036C028}" srcOrd="0" destOrd="0" presId="urn:microsoft.com/office/officeart/2005/8/layout/default"/>
    <dgm:cxn modelId="{6BB307CA-49DD-4CF7-919A-134F319BB6D7}" type="presOf" srcId="{47D2FE4B-044D-4AEA-B18D-D126054E4DAA}" destId="{2D1B1839-A020-4AB3-8741-137A6D1D8295}" srcOrd="0" destOrd="0" presId="urn:microsoft.com/office/officeart/2005/8/layout/default"/>
    <dgm:cxn modelId="{9B8E58D2-CA5E-4F82-93E7-440165B950FA}" type="presOf" srcId="{E3369B59-0EDF-4B0F-9C23-737FFF84ECA7}" destId="{19AA1162-B0F3-4887-8297-E06E06B5888D}" srcOrd="0" destOrd="0" presId="urn:microsoft.com/office/officeart/2005/8/layout/default"/>
    <dgm:cxn modelId="{A5C2AAE6-DFB4-4B9A-AD38-4BA5439D93DC}" srcId="{47D2FE4B-044D-4AEA-B18D-D126054E4DAA}" destId="{323B7A60-203F-4E0E-86A1-4754B0F92AB1}" srcOrd="2" destOrd="0" parTransId="{EDCED848-EAC0-4273-8521-99CAB5D21A0C}" sibTransId="{389C29A6-BF87-4761-80CE-8A57EBBE6B1F}"/>
    <dgm:cxn modelId="{BADCA74A-71A5-4FE9-B7BB-59589FC63FA5}" type="presParOf" srcId="{2D1B1839-A020-4AB3-8741-137A6D1D8295}" destId="{6C2F6893-53F5-4F3E-9558-8DFFE036C028}" srcOrd="0" destOrd="0" presId="urn:microsoft.com/office/officeart/2005/8/layout/default"/>
    <dgm:cxn modelId="{DFA678D2-820D-42F7-A8F2-68D01B91E6E9}" type="presParOf" srcId="{2D1B1839-A020-4AB3-8741-137A6D1D8295}" destId="{7CC2F850-604C-4214-8BE6-1456D3559ACD}" srcOrd="1" destOrd="0" presId="urn:microsoft.com/office/officeart/2005/8/layout/default"/>
    <dgm:cxn modelId="{1C09FC09-07A1-4CBC-A51F-10AD6E100BB5}" type="presParOf" srcId="{2D1B1839-A020-4AB3-8741-137A6D1D8295}" destId="{19AA1162-B0F3-4887-8297-E06E06B5888D}" srcOrd="2" destOrd="0" presId="urn:microsoft.com/office/officeart/2005/8/layout/default"/>
    <dgm:cxn modelId="{21E652FF-45E6-4052-AC69-0704A61A2B2E}" type="presParOf" srcId="{2D1B1839-A020-4AB3-8741-137A6D1D8295}" destId="{08E7DFBC-C680-4173-A719-829D6D423DA7}" srcOrd="3" destOrd="0" presId="urn:microsoft.com/office/officeart/2005/8/layout/default"/>
    <dgm:cxn modelId="{4EFC5698-A118-4CD9-A88A-AD34184D54A9}" type="presParOf" srcId="{2D1B1839-A020-4AB3-8741-137A6D1D8295}" destId="{AB49D24C-B9FC-46BF-8310-9498D11BE19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693E-97E4-4FA8-B476-F3BBADFD61B6}">
      <dsp:nvSpPr>
        <dsp:cNvPr id="0" name=""/>
        <dsp:cNvSpPr/>
      </dsp:nvSpPr>
      <dsp:spPr>
        <a:xfrm>
          <a:off x="1548469" y="4828"/>
          <a:ext cx="2084661" cy="3870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938 membres</a:t>
          </a:r>
          <a:endParaRPr lang="en-US" sz="2000" kern="1200"/>
        </a:p>
      </dsp:txBody>
      <dsp:txXfrm>
        <a:off x="1567361" y="23720"/>
        <a:ext cx="2046877" cy="349223"/>
      </dsp:txXfrm>
    </dsp:sp>
    <dsp:sp modelId="{1DEE4FB0-335D-4A78-9DCB-15E4D67CC2A3}">
      <dsp:nvSpPr>
        <dsp:cNvPr id="0" name=""/>
        <dsp:cNvSpPr/>
      </dsp:nvSpPr>
      <dsp:spPr>
        <a:xfrm>
          <a:off x="449477" y="495122"/>
          <a:ext cx="4081287" cy="58973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55 clubs dont une bonne partie en difficulté :</a:t>
          </a:r>
          <a:endParaRPr lang="en-US" sz="1600" kern="1200"/>
        </a:p>
      </dsp:txBody>
      <dsp:txXfrm>
        <a:off x="478266" y="523911"/>
        <a:ext cx="4023709" cy="532159"/>
      </dsp:txXfrm>
    </dsp:sp>
    <dsp:sp modelId="{FF04B2D6-141B-44BE-9E71-1421807EE2BB}">
      <dsp:nvSpPr>
        <dsp:cNvPr id="0" name=""/>
        <dsp:cNvSpPr/>
      </dsp:nvSpPr>
      <dsp:spPr>
        <a:xfrm>
          <a:off x="403361" y="1027607"/>
          <a:ext cx="4374876" cy="118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5560" rIns="199136" bIns="3556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0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/>
            <a:t>membres vieillissants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/>
            <a:t> peu ou pas de jeunes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/>
            <a:t> peu de femmes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/>
            <a:t> modèle et pratiques dépassées</a:t>
          </a:r>
          <a:endParaRPr lang="en-US" sz="2800" kern="1200"/>
        </a:p>
      </dsp:txBody>
      <dsp:txXfrm>
        <a:off x="403361" y="1027607"/>
        <a:ext cx="4374876" cy="1180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F6893-53F5-4F3E-9558-8DFFE036C028}">
      <dsp:nvSpPr>
        <dsp:cNvPr id="0" name=""/>
        <dsp:cNvSpPr/>
      </dsp:nvSpPr>
      <dsp:spPr>
        <a:xfrm>
          <a:off x="1642592" y="1028"/>
          <a:ext cx="3353259" cy="2011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Préparer la réorganisation des zones</a:t>
          </a:r>
          <a:endParaRPr lang="en-US" sz="3100" kern="1200"/>
        </a:p>
      </dsp:txBody>
      <dsp:txXfrm>
        <a:off x="1642592" y="1028"/>
        <a:ext cx="3353259" cy="2011955"/>
      </dsp:txXfrm>
    </dsp:sp>
    <dsp:sp modelId="{19AA1162-B0F3-4887-8297-E06E06B5888D}">
      <dsp:nvSpPr>
        <dsp:cNvPr id="0" name=""/>
        <dsp:cNvSpPr/>
      </dsp:nvSpPr>
      <dsp:spPr>
        <a:xfrm>
          <a:off x="5331177" y="1028"/>
          <a:ext cx="3353259" cy="2011955"/>
        </a:xfrm>
        <a:prstGeom prst="rect">
          <a:avLst/>
        </a:prstGeom>
        <a:solidFill>
          <a:schemeClr val="accent5">
            <a:hueOff val="-3770740"/>
            <a:satOff val="0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Favoriser les rapprochements et fusions de clubs</a:t>
          </a:r>
          <a:endParaRPr lang="en-US" sz="3100" kern="1200"/>
        </a:p>
      </dsp:txBody>
      <dsp:txXfrm>
        <a:off x="5331177" y="1028"/>
        <a:ext cx="3353259" cy="2011955"/>
      </dsp:txXfrm>
    </dsp:sp>
    <dsp:sp modelId="{AB49D24C-B9FC-46BF-8310-9498D11BE193}">
      <dsp:nvSpPr>
        <dsp:cNvPr id="0" name=""/>
        <dsp:cNvSpPr/>
      </dsp:nvSpPr>
      <dsp:spPr>
        <a:xfrm>
          <a:off x="3486885" y="2348310"/>
          <a:ext cx="3353259" cy="2011955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Créer de nouveaux clubs</a:t>
          </a:r>
          <a:endParaRPr lang="en-US" sz="3100" kern="1200"/>
        </a:p>
      </dsp:txBody>
      <dsp:txXfrm>
        <a:off x="3486885" y="2348310"/>
        <a:ext cx="3353259" cy="2011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9294A-1F04-4A7F-BF8A-F06C81386B0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ACDD-8A4A-4FEB-AE60-D9010F0F3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84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[Passez en revue toutes les données du district et pourquoi elles sont importantes pour vos Lions et vos objectifs.]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4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03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63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95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 flipH="1">
            <a:off x="0" y="0"/>
            <a:ext cx="12183533" cy="6870701"/>
            <a:chOff x="6350" y="-12700"/>
            <a:chExt cx="9137650" cy="68707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3124200" y="-12699"/>
              <a:ext cx="6019800" cy="6870700"/>
            </a:xfrm>
            <a:prstGeom prst="rect">
              <a:avLst/>
            </a:prstGeom>
          </p:spPr>
        </p:pic>
        <p:sp>
          <p:nvSpPr>
            <p:cNvPr id="19" name="Freeform: Shape 18"/>
            <p:cNvSpPr/>
            <p:nvPr/>
          </p:nvSpPr>
          <p:spPr>
            <a:xfrm>
              <a:off x="2857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3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27" t="1334"/>
            <a:stretch/>
          </p:blipFill>
          <p:spPr>
            <a:xfrm>
              <a:off x="6351" y="0"/>
              <a:ext cx="5355479" cy="68580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9200" y="3928451"/>
            <a:ext cx="5486400" cy="774208"/>
          </a:xfrm>
        </p:spPr>
        <p:txBody>
          <a:bodyPr vert="horz" lIns="0" tIns="0" rIns="0" bIns="0" anchor="t" anchorCtr="0">
            <a:normAutofit/>
          </a:bodyPr>
          <a:lstStyle>
            <a:lvl1pPr marL="288925" indent="-288925" algn="r">
              <a:defRPr lang="en-US" sz="2400" b="0" i="0" kern="1200" dirty="0">
                <a:solidFill>
                  <a:schemeClr val="tx2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5709779"/>
            <a:ext cx="6299200" cy="458712"/>
          </a:xfrm>
        </p:spPr>
        <p:txBody>
          <a:bodyPr lIns="0" tIns="0" rIns="0" bIns="0" anchor="t" anchorCtr="0"/>
          <a:lstStyle>
            <a:lvl1pPr marL="0" indent="0" algn="r"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971801"/>
            <a:ext cx="2794000" cy="7395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4831401"/>
            <a:ext cx="5892800" cy="458712"/>
          </a:xfrm>
        </p:spPr>
        <p:txBody>
          <a:bodyPr lIns="0" tIns="0" rIns="0" bIns="0" anchor="ctr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5384800" y="6096001"/>
            <a:ext cx="6400800" cy="403055"/>
          </a:xfrm>
        </p:spPr>
        <p:txBody>
          <a:bodyPr lIns="0" anchor="ctr" anchorCtr="0"/>
          <a:lstStyle>
            <a:lvl1pPr marL="0" indent="0" algn="r">
              <a:buNone/>
              <a:defRPr lang="en-US" sz="16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</a:rPr>
              <a:t>TM</a:t>
            </a:r>
            <a:endParaRPr lang="fr-FR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47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72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34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serve.org/wp-content/uploads/2017/02/featured-story-2.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5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31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69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553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FE34BE3-D3DB-334F-A22C-450C36ACAE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>
                    <a:lumMod val="95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6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1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301317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9677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97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23" y="0"/>
            <a:ext cx="12271024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79025" y="0"/>
            <a:ext cx="122710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1401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</a:rPr>
              <a:t>TM</a:t>
            </a:r>
            <a:endParaRPr lang="fr-FR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8926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36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776445"/>
            <a:ext cx="6502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547360" y="1688592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49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 flipH="1">
            <a:off x="0" y="0"/>
            <a:ext cx="12183533" cy="6870701"/>
            <a:chOff x="6350" y="-12700"/>
            <a:chExt cx="9137650" cy="68707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3124200" y="-12699"/>
              <a:ext cx="6019800" cy="6870700"/>
            </a:xfrm>
            <a:prstGeom prst="rect">
              <a:avLst/>
            </a:prstGeom>
          </p:spPr>
        </p:pic>
        <p:sp>
          <p:nvSpPr>
            <p:cNvPr id="19" name="Freeform: Shape 18"/>
            <p:cNvSpPr/>
            <p:nvPr/>
          </p:nvSpPr>
          <p:spPr>
            <a:xfrm>
              <a:off x="2857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3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27" t="1334"/>
            <a:stretch/>
          </p:blipFill>
          <p:spPr>
            <a:xfrm>
              <a:off x="6351" y="0"/>
              <a:ext cx="5355479" cy="68580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9200" y="3928451"/>
            <a:ext cx="5486400" cy="774208"/>
          </a:xfrm>
        </p:spPr>
        <p:txBody>
          <a:bodyPr vert="horz" lIns="0" tIns="0" rIns="0" bIns="0" anchor="t" anchorCtr="0">
            <a:normAutofit/>
          </a:bodyPr>
          <a:lstStyle>
            <a:lvl1pPr marL="288925" indent="-288925" algn="r">
              <a:defRPr lang="en-US" sz="2400" b="0" i="0" kern="1200" dirty="0">
                <a:solidFill>
                  <a:schemeClr val="tx2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5709779"/>
            <a:ext cx="6299200" cy="458712"/>
          </a:xfrm>
        </p:spPr>
        <p:txBody>
          <a:bodyPr lIns="0" tIns="0" rIns="0" bIns="0" anchor="t" anchorCtr="0"/>
          <a:lstStyle>
            <a:lvl1pPr marL="0" indent="0" algn="r"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971801"/>
            <a:ext cx="2794000" cy="7395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4831401"/>
            <a:ext cx="5892800" cy="458712"/>
          </a:xfrm>
        </p:spPr>
        <p:txBody>
          <a:bodyPr lIns="0" tIns="0" rIns="0" bIns="0" anchor="ctr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5384800" y="6096001"/>
            <a:ext cx="6400800" cy="403055"/>
          </a:xfrm>
        </p:spPr>
        <p:txBody>
          <a:bodyPr lIns="0" anchor="ctr" anchorCtr="0"/>
          <a:lstStyle>
            <a:lvl1pPr marL="0" indent="0" algn="r">
              <a:buNone/>
              <a:defRPr lang="en-US" sz="16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</a:rPr>
              <a:t>TM</a:t>
            </a:r>
            <a:endParaRPr lang="fr-FR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7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9450D9-EA07-EE4E-B559-A57F70FC3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7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35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823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serve.org/wp-content/uploads/2017/02/featured-story-2.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65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5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69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075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77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1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301317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67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413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23" y="0"/>
            <a:ext cx="12271024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79025" y="0"/>
            <a:ext cx="122710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1401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</a:rPr>
              <a:t>TM</a:t>
            </a:r>
            <a:endParaRPr lang="fr-FR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8926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370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514096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21920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787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776445"/>
            <a:ext cx="6502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547360" y="1688592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195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FE34BE3-D3DB-334F-A22C-450C36ACAE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>
                    <a:lumMod val="95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2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67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2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4584913"/>
            <a:ext cx="2743200" cy="139487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40" y="771581"/>
            <a:ext cx="3771719" cy="357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5029200"/>
            <a:ext cx="10515600" cy="1066800"/>
          </a:xfrm>
          <a:prstGeom prst="rect">
            <a:avLst/>
          </a:prstGeom>
        </p:spPr>
        <p:txBody>
          <a:bodyPr/>
          <a:lstStyle>
            <a:lvl1pPr>
              <a:defRPr lang="en-US" sz="44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7673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2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16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6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04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7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43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98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45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47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22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3336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C8C5-35F2-214B-81C4-561AA7C59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E2729-84FA-9E46-BF7A-8083B9CB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4C80-77D8-564D-9478-AD83348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7458-1D5F-B74F-96C6-5F61AAF91F9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DE470-17CC-6447-AF36-C03FA62F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BCC3-757D-D641-AF37-361B171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6CB1-5A59-7D48-A26A-CF055D0E110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‹N°›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1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12F745D-5F36-B643-AC55-44EF494453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tx1"/>
                </a:solidFill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en-US" sz="100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39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8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801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>
              <a:solidFill>
                <a:srgbClr val="00338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547360" y="1216947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6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801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8" r:id="rId1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en-US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676816-3E41-49E0-8452-712E5CC09AAA}"/>
              </a:ext>
            </a:extLst>
          </p:cNvPr>
          <p:cNvSpPr/>
          <p:nvPr/>
        </p:nvSpPr>
        <p:spPr bwMode="auto">
          <a:xfrm>
            <a:off x="0" y="0"/>
            <a:ext cx="12192000" cy="6861312"/>
          </a:xfrm>
          <a:prstGeom prst="rect">
            <a:avLst/>
          </a:prstGeom>
          <a:gradFill>
            <a:gsLst>
              <a:gs pos="99000">
                <a:srgbClr val="0084CA">
                  <a:alpha val="64734"/>
                </a:srgbClr>
              </a:gs>
              <a:gs pos="1000">
                <a:srgbClr val="00B74F">
                  <a:alpha val="85094"/>
                </a:srgbClr>
              </a:gs>
            </a:gsLst>
            <a:lin ang="17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lang="fr-FR" sz="3200" dirty="0">
              <a:solidFill>
                <a:srgbClr val="33373B"/>
              </a:solidFill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lang="fr-FR" sz="3200" dirty="0">
              <a:solidFill>
                <a:srgbClr val="33373B"/>
              </a:solidFill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lang="fr-FR" sz="3200" dirty="0">
              <a:solidFill>
                <a:srgbClr val="33373B"/>
              </a:solidFill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ヒラギノ角ゴ Pro W3" charset="0"/>
              </a:rPr>
              <a:t>Recrutement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EFD33-DA31-4898-BD62-CF69A3C68F0C}"/>
              </a:ext>
            </a:extLst>
          </p:cNvPr>
          <p:cNvSpPr/>
          <p:nvPr/>
        </p:nvSpPr>
        <p:spPr bwMode="auto">
          <a:xfrm>
            <a:off x="5430416" y="4191000"/>
            <a:ext cx="1331168" cy="88842"/>
          </a:xfrm>
          <a:prstGeom prst="rect">
            <a:avLst/>
          </a:prstGeom>
          <a:solidFill>
            <a:srgbClr val="EB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481F6-3CC0-47B7-AD2C-FC46673E491F}"/>
              </a:ext>
            </a:extLst>
          </p:cNvPr>
          <p:cNvSpPr txBox="1"/>
          <p:nvPr/>
        </p:nvSpPr>
        <p:spPr>
          <a:xfrm>
            <a:off x="304800" y="22098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>
                <a:solidFill>
                  <a:prstClr val="white"/>
                </a:solidFill>
                <a:latin typeface="Arial" pitchFamily="34" charset="0"/>
                <a:ea typeface="ヒラギノ角ゴ Pro W3" pitchFamily="125" charset="-128"/>
              </a:rPr>
              <a:t>Thèmes lors visites clubs</a:t>
            </a: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5"/>
    </mc:Choice>
    <mc:Fallback xmlns="">
      <p:transition spd="slow" advTm="112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E47BD-0CD8-9AAC-522F-933E0999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7664" cy="1325563"/>
          </a:xfrm>
        </p:spPr>
        <p:txBody>
          <a:bodyPr>
            <a:normAutofit/>
          </a:bodyPr>
          <a:lstStyle/>
          <a:p>
            <a:r>
              <a:rPr lang="fr-FR" sz="3600">
                <a:highlight>
                  <a:srgbClr val="FFFF00"/>
                </a:highlight>
              </a:rPr>
              <a:t>Plan stratégique - Recrutement - suggestions</a:t>
            </a:r>
            <a:endParaRPr lang="fr-BE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2BD92-B503-587A-1514-8939D30B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462"/>
            <a:ext cx="10515600" cy="5381538"/>
          </a:xfrm>
        </p:spPr>
        <p:txBody>
          <a:bodyPr>
            <a:normAutofit fontScale="62500" lnSpcReduction="20000"/>
          </a:bodyPr>
          <a:lstStyle/>
          <a:p>
            <a:r>
              <a:rPr lang="fr-FR" sz="2600" b="1">
                <a:solidFill>
                  <a:srgbClr val="FF0000"/>
                </a:solidFill>
              </a:rPr>
              <a:t>Ouvrir ses activités </a:t>
            </a:r>
            <a:r>
              <a:rPr lang="fr-FR" sz="2600"/>
              <a:t>aux familles, aux invités, aux amis</a:t>
            </a:r>
          </a:p>
          <a:p>
            <a:pPr marL="0" indent="0">
              <a:buNone/>
            </a:pPr>
            <a:endParaRPr lang="fr-FR" sz="2600"/>
          </a:p>
          <a:p>
            <a:r>
              <a:rPr lang="fr-FR" sz="2600"/>
              <a:t>Organiser, seul ou à plusieurs clubs, ou avec la zone des </a:t>
            </a:r>
            <a:r>
              <a:rPr lang="fr-FR" sz="2600" b="1">
                <a:solidFill>
                  <a:srgbClr val="FF0000"/>
                </a:solidFill>
              </a:rPr>
              <a:t>réunions d’information (open </a:t>
            </a:r>
            <a:r>
              <a:rPr lang="fr-FR" sz="2600" b="1" err="1">
                <a:solidFill>
                  <a:srgbClr val="FF0000"/>
                </a:solidFill>
              </a:rPr>
              <a:t>tabels</a:t>
            </a:r>
            <a:r>
              <a:rPr lang="fr-FR" sz="2600" b="1">
                <a:solidFill>
                  <a:srgbClr val="FF0000"/>
                </a:solidFill>
              </a:rPr>
              <a:t>) </a:t>
            </a:r>
            <a:r>
              <a:rPr lang="fr-FR" sz="2600" b="1"/>
              <a:t>et des activités communes</a:t>
            </a:r>
          </a:p>
          <a:p>
            <a:pPr marL="0" indent="0">
              <a:buNone/>
            </a:pPr>
            <a:endParaRPr lang="fr-FR" sz="2600" b="1"/>
          </a:p>
          <a:p>
            <a:r>
              <a:rPr lang="fr-FR" sz="2600" b="1"/>
              <a:t>Faire connaître le Lions dans les </a:t>
            </a:r>
            <a:r>
              <a:rPr lang="fr-FR" sz="2600" b="1">
                <a:solidFill>
                  <a:srgbClr val="FF0000"/>
                </a:solidFill>
              </a:rPr>
              <a:t>mouvements de jeunesse, les associations de parents </a:t>
            </a:r>
            <a:r>
              <a:rPr lang="fr-FR" sz="2600" b="1"/>
              <a:t>via nos actions en faveur des jeunes (</a:t>
            </a:r>
            <a:r>
              <a:rPr lang="fr-FR" sz="2600" b="1" err="1"/>
              <a:t>peace</a:t>
            </a:r>
            <a:r>
              <a:rPr lang="fr-FR" sz="2600" b="1"/>
              <a:t> posters-</a:t>
            </a:r>
            <a:r>
              <a:rPr lang="fr-FR" sz="2600" b="1" err="1"/>
              <a:t>youth</a:t>
            </a:r>
            <a:r>
              <a:rPr lang="fr-FR" sz="2600" b="1"/>
              <a:t> exchange..)</a:t>
            </a:r>
          </a:p>
          <a:p>
            <a:pPr marL="0" indent="0">
              <a:buNone/>
            </a:pPr>
            <a:endParaRPr lang="fr-FR" sz="2600" b="1"/>
          </a:p>
          <a:p>
            <a:r>
              <a:rPr lang="fr-BE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présenter comme</a:t>
            </a:r>
            <a:r>
              <a:rPr lang="fr-BE" sz="2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lieu de rencontre et d’accueil </a:t>
            </a:r>
            <a:r>
              <a:rPr lang="fr-BE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les(jeunes)</a:t>
            </a:r>
            <a:r>
              <a:rPr lang="fr-BE" sz="2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retraités et les isolés </a:t>
            </a:r>
            <a:r>
              <a:rPr lang="fr-BE" sz="2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</a:t>
            </a:r>
            <a:r>
              <a:rPr lang="fr-BE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permettant de se mettre au</a:t>
            </a:r>
            <a:r>
              <a:rPr lang="fr-BE" sz="2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 de la communauté locale.</a:t>
            </a:r>
          </a:p>
          <a:p>
            <a:endParaRPr lang="fr-BE" sz="26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600"/>
              <a:t>S’ouvrir et participer à la vie de la </a:t>
            </a:r>
            <a:r>
              <a:rPr lang="fr-FR" sz="2600" b="1">
                <a:solidFill>
                  <a:srgbClr val="FF0000"/>
                </a:solidFill>
              </a:rPr>
              <a:t>communauté locale et aux œuvres sociales soutenues</a:t>
            </a:r>
          </a:p>
          <a:p>
            <a:pPr marL="0" indent="0">
              <a:buNone/>
            </a:pPr>
            <a:r>
              <a:rPr lang="fr-FR" sz="2600" b="1">
                <a:solidFill>
                  <a:srgbClr val="FF0000"/>
                </a:solidFill>
              </a:rPr>
              <a:t> </a:t>
            </a:r>
          </a:p>
          <a:p>
            <a:r>
              <a:rPr lang="fr-FR" sz="2600" b="1"/>
              <a:t> </a:t>
            </a:r>
            <a:r>
              <a:rPr lang="fr-FR" sz="2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Prévoir un </a:t>
            </a:r>
            <a:r>
              <a:rPr lang="fr-FR" sz="2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fr-FR" sz="2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assumer les frais liés aux </a:t>
            </a:r>
            <a:r>
              <a:rPr lang="fr-FR" sz="2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invités</a:t>
            </a:r>
          </a:p>
          <a:p>
            <a:pPr marL="0" indent="0">
              <a:buNone/>
            </a:pPr>
            <a:r>
              <a:rPr lang="fr-FR" sz="2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2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Inviter</a:t>
            </a:r>
            <a:r>
              <a:rPr lang="fr-FR" sz="2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responsables des œuvres </a:t>
            </a:r>
            <a:r>
              <a:rPr lang="fr-FR" sz="2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soutenues  de manière régulière et </a:t>
            </a:r>
            <a:r>
              <a:rPr lang="fr-FR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inciter à rejoindre le club</a:t>
            </a:r>
          </a:p>
          <a:p>
            <a:endParaRPr lang="fr-FR" sz="2600" b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Inviter  </a:t>
            </a:r>
            <a:r>
              <a:rPr lang="fr-FR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ami, voisin, collègue,</a:t>
            </a:r>
            <a:r>
              <a:rPr lang="fr-FR" sz="2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personnalités</a:t>
            </a:r>
            <a:r>
              <a:rPr lang="fr-FR" sz="26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locales</a:t>
            </a:r>
            <a:r>
              <a:rPr lang="fr-FR" sz="26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300"/>
              <a:t>					</a:t>
            </a:r>
            <a:r>
              <a:rPr lang="fr-FR" sz="2800"/>
              <a:t>			</a:t>
            </a:r>
            <a:r>
              <a:rPr lang="fr-FR" sz="1500"/>
              <a:t>HA-24/09/2022</a:t>
            </a:r>
            <a:r>
              <a:rPr lang="fr-FR" sz="2800"/>
              <a:t> </a:t>
            </a:r>
          </a:p>
          <a:p>
            <a:endParaRPr lang="fr-FR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330943-7EA0-0FBE-D7B0-1DCF23DE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3" b="1"/>
          <a:stretch/>
        </p:blipFill>
        <p:spPr>
          <a:xfrm>
            <a:off x="10884470" y="230188"/>
            <a:ext cx="938660" cy="938660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597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97BA7-0C1E-4D9C-8538-BE2E8776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8" y="412892"/>
            <a:ext cx="11145723" cy="393577"/>
          </a:xfrm>
        </p:spPr>
        <p:txBody>
          <a:bodyPr anchor="b">
            <a:normAutofit fontScale="90000"/>
          </a:bodyPr>
          <a:lstStyle/>
          <a:p>
            <a:r>
              <a:rPr lang="fr-FR" sz="3800">
                <a:highlight>
                  <a:srgbClr val="FFFF00"/>
                </a:highlight>
              </a:rPr>
              <a:t>Plan stratégique - Bien être et rétention - Suggestions</a:t>
            </a:r>
            <a:endParaRPr lang="fr-BE" sz="3800">
              <a:highlight>
                <a:srgbClr val="FFFF00"/>
              </a:highligh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BAA6E1-D308-40DA-AE00-F00D8205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1062123"/>
            <a:ext cx="11101757" cy="6001408"/>
          </a:xfrm>
        </p:spPr>
        <p:txBody>
          <a:bodyPr anchor="t"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 les membres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participent aux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réunions de zone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remplacent une réunion normale du club.</a:t>
            </a:r>
          </a:p>
          <a:p>
            <a:pPr marL="0" lvl="0" indent="0">
              <a:buNone/>
            </a:pPr>
            <a:endParaRPr lang="fr-FR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° O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rganisation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animation des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réunions de club 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prévoir un ordre du jour, un thème important de discussion,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	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activités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festives, intéressantes sur le plan intellectuel, ou autres; prévoir et maintenir un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protocole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lourdeur 	ni rigidité.</a:t>
            </a: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° Envisager des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activités festives externes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réunions traditionnelles, en famille et éventuellement avec des amis.</a:t>
            </a:r>
          </a:p>
          <a:p>
            <a:pPr marL="0" lvl="0" indent="0">
              <a:buNone/>
            </a:pP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lexibilité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horaires, les jours, les lieux, les moyens utilisés pour se réunir, et 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impliquer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régulièrement 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familles.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1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otation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toutes les fonctions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plus particulièrement au sein du comité; </a:t>
            </a:r>
            <a:r>
              <a:rPr lang="fr-B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Bannir les </a:t>
            </a:r>
            <a:r>
              <a:rPr lang="fr-BE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fonctions «</a:t>
            </a:r>
            <a:r>
              <a:rPr lang="fr-B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BE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B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 »</a:t>
            </a:r>
          </a:p>
          <a:p>
            <a:pPr marL="0" indent="0">
              <a:buNone/>
            </a:pPr>
            <a:r>
              <a:rPr lang="fr-B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Faire vivre le </a:t>
            </a:r>
            <a:r>
              <a:rPr lang="fr-BE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</a:t>
            </a:r>
            <a:r>
              <a:rPr lang="fr-B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la </a:t>
            </a:r>
            <a:r>
              <a:rPr lang="fr-BE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GMA</a:t>
            </a:r>
            <a:r>
              <a:rPr lang="fr-B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r-BE" sz="18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Donner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fonction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 réduite soit-elle à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membres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lui demander 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rapport régulièrement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Rapports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communiqués à tous pour toutes les réunions ,y compris comité</a:t>
            </a:r>
          </a:p>
          <a:p>
            <a:pPr marL="0" lvl="0" indent="0">
              <a:buNone/>
            </a:pP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C</a:t>
            </a:r>
            <a:r>
              <a:rPr lang="fr-F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haque membre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doit pouvoir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s’exprimer</a:t>
            </a:r>
            <a:r>
              <a:rPr lang="fr-FR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chaque réunion en plus d’un </a:t>
            </a:r>
            <a:r>
              <a:rPr lang="fr-FR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 de table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fin de réunion </a:t>
            </a:r>
          </a:p>
          <a:p>
            <a:pPr marL="0" lvl="0" indent="0">
              <a:buNone/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					 HA-24/09/2022      </a:t>
            </a:r>
            <a:endParaRPr lang="fr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75F852-AF53-4496-AA9B-B3E2E68C2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1" b="-1"/>
          <a:stretch/>
        </p:blipFill>
        <p:spPr>
          <a:xfrm>
            <a:off x="10924552" y="742044"/>
            <a:ext cx="954634" cy="954633"/>
          </a:xfrm>
          <a:prstGeom prst="rect">
            <a:avLst/>
          </a:prstGeom>
        </p:spPr>
      </p:pic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3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5E09DE-53EE-4E15-A9F2-37BC690F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1336391"/>
            <a:ext cx="11280449" cy="292015"/>
          </a:xfrm>
        </p:spPr>
        <p:txBody>
          <a:bodyPr anchor="b">
            <a:normAutofit fontScale="90000"/>
          </a:bodyPr>
          <a:lstStyle/>
          <a:p>
            <a:r>
              <a:rPr lang="fr-FR" sz="3800">
                <a:highlight>
                  <a:srgbClr val="FFFF00"/>
                </a:highlight>
              </a:rPr>
              <a:t>Plan stratégique - bien-être et rétention - Suggestions</a:t>
            </a:r>
            <a:r>
              <a:rPr lang="fr-FR" sz="3800"/>
              <a:t> </a:t>
            </a:r>
            <a:endParaRPr lang="fr-BE" sz="3800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8F563-28CA-465E-B547-817F4FEA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2" y="1336392"/>
            <a:ext cx="11948718" cy="5521608"/>
          </a:xfrm>
        </p:spPr>
        <p:txBody>
          <a:bodyPr anchor="t">
            <a:normAutofit fontScale="25000" lnSpcReduction="20000"/>
          </a:bodyPr>
          <a:lstStyle/>
          <a:p>
            <a:pPr marL="0" lvl="0" indent="0">
              <a:buNone/>
            </a:pPr>
            <a:endParaRPr lang="fr-FR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fr-FR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fr-FR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Activer ou remettre en place un 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Protocole</a:t>
            </a:r>
            <a:r>
              <a:rPr lang="fr-FR" sz="8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lourdeur ni rigidité.</a:t>
            </a:r>
          </a:p>
          <a:p>
            <a:pPr marL="0" lvl="0" indent="0">
              <a:buNone/>
            </a:pP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sz="80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8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ontacts téléphoniques ou visites régulières</a:t>
            </a:r>
            <a:r>
              <a:rPr lang="fr-FR" sz="8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absents aux réunions, les « at large » ou « à vie » et  les plus âgés</a:t>
            </a:r>
          </a:p>
          <a:p>
            <a:pPr marL="0" lvl="0" indent="0">
              <a:buNone/>
            </a:pP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°Prévoir un 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(GMT</a:t>
            </a:r>
            <a:r>
              <a:rPr lang="fr-FR" sz="8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faire une tournante pour ce faire</a:t>
            </a:r>
          </a:p>
          <a:p>
            <a:pPr marL="0" lvl="0" indent="0">
              <a:buNone/>
            </a:pPr>
            <a:endParaRPr lang="fr-FR" sz="8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Activer le rôle des 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parrains</a:t>
            </a:r>
            <a:r>
              <a:rPr lang="fr-FR" sz="8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endParaRPr lang="fr-BE" sz="8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8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chaque</a:t>
            </a:r>
            <a:r>
              <a:rPr lang="fr-FR" sz="8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 en évidence </a:t>
            </a:r>
            <a:r>
              <a:rPr lang="fr-FR" sz="8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l’occasion d’un anniversaire, d’une promotion,….et lui faire éventuellement un petit cadeau au nom du club.</a:t>
            </a:r>
          </a:p>
          <a:p>
            <a:pPr marL="0" lvl="0" indent="0">
              <a:buNone/>
            </a:pP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8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8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emercier</a:t>
            </a:r>
            <a:r>
              <a:rPr lang="fr-FR" sz="8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</a:t>
            </a:r>
            <a:r>
              <a:rPr lang="fr-FR" sz="8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tâches qu’il accomplit dans le club ou ailleurs </a:t>
            </a:r>
            <a:endParaRPr lang="fr-BE" sz="8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endParaRPr lang="fr-FR" sz="8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fr-FR" sz="8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fr-FR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HA-24/09/2022</a:t>
            </a:r>
            <a:endParaRPr lang="fr-FR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fr-FR" sz="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fr-FR" sz="50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800"/>
              </a:spcAft>
              <a:buNone/>
            </a:pPr>
            <a:endParaRPr lang="fr-FR" sz="15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fr-FR" sz="150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fr-FR" sz="3200">
                <a:latin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fr-FR" sz="1500">
                <a:latin typeface="Calibri" panose="020F0502020204030204" pitchFamily="34" charset="0"/>
                <a:cs typeface="Times New Roman" panose="02020603050405020304" pitchFamily="18" charset="0"/>
              </a:rPr>
              <a:t>													</a:t>
            </a:r>
            <a:endParaRPr lang="fr-BE" sz="15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DC6A31-1413-477A-A0F2-A639787E0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3" b="1"/>
          <a:stretch/>
        </p:blipFill>
        <p:spPr>
          <a:xfrm>
            <a:off x="10969280" y="169268"/>
            <a:ext cx="945998" cy="945998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2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62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BC44F-B148-08A1-5C6F-460ADC8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3D298-132E-F8E9-DCDD-951C429F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32"/>
          </a:xfrm>
        </p:spPr>
        <p:txBody>
          <a:bodyPr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fr-F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 une </a:t>
            </a:r>
            <a:r>
              <a:rPr lang="fr-FR" sz="2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systématique de visites 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d’autres clubs; nommer une </a:t>
            </a: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ambassadeur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faire une </a:t>
            </a: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tournante</a:t>
            </a:r>
          </a:p>
          <a:p>
            <a:pPr marL="0" lvl="0" indent="0">
              <a:spcAft>
                <a:spcPts val="800"/>
              </a:spcAft>
              <a:buNone/>
            </a:pPr>
            <a:endParaRPr lang="fr-FR" sz="2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fr-FR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Promouvoir l’</a:t>
            </a:r>
            <a:r>
              <a:rPr lang="fr-FR" sz="2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membres aux niveaux de la </a:t>
            </a:r>
            <a:r>
              <a:rPr lang="fr-FR" sz="2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zone, du district, du MD</a:t>
            </a:r>
          </a:p>
          <a:p>
            <a:pPr marL="0" lvl="0" indent="0">
              <a:spcAft>
                <a:spcPts val="800"/>
              </a:spcAft>
              <a:buNone/>
            </a:pPr>
            <a:endParaRPr lang="fr-FR" sz="2200" b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S’ouvrir, S’informer et informer sur les </a:t>
            </a:r>
            <a:r>
              <a:rPr lang="fr-FR" sz="2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activités district, MD et internationales</a:t>
            </a:r>
          </a:p>
          <a:p>
            <a:pPr marL="0" lvl="0" indent="0">
              <a:spcAft>
                <a:spcPts val="800"/>
              </a:spcAft>
              <a:buNone/>
            </a:pPr>
            <a:endParaRPr lang="fr-FR" sz="2200" b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Oser</a:t>
            </a: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repenser les engagements sociaux; </a:t>
            </a:r>
            <a:r>
              <a:rPr lang="fr-FR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sont les  </a:t>
            </a:r>
            <a:r>
              <a:rPr lang="fr-FR" sz="2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vrais besoins 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2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comment 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répondre</a:t>
            </a: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r-BE" sz="22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D24254-DC8C-4B96-1AAE-16BA8BC76C08}"/>
              </a:ext>
            </a:extLst>
          </p:cNvPr>
          <p:cNvSpPr txBox="1"/>
          <p:nvPr/>
        </p:nvSpPr>
        <p:spPr>
          <a:xfrm>
            <a:off x="7880623" y="6308209"/>
            <a:ext cx="5979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HA-24/09/2022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E09B61-7EAD-4354-3EE1-A08EB51061BD}"/>
              </a:ext>
            </a:extLst>
          </p:cNvPr>
          <p:cNvSpPr txBox="1"/>
          <p:nvPr/>
        </p:nvSpPr>
        <p:spPr>
          <a:xfrm>
            <a:off x="1230594" y="880217"/>
            <a:ext cx="9639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Univers"/>
                <a:ea typeface="+mn-ea"/>
                <a:cs typeface="+mn-cs"/>
              </a:rPr>
              <a:t>Plan stratégique - bien-être et rétention - Suggestions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</a:t>
            </a:r>
            <a:endParaRPr kumimoji="0" lang="fr-B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8B36A9-8F0C-7F24-D0BE-464700433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3" b="1"/>
          <a:stretch/>
        </p:blipFill>
        <p:spPr>
          <a:xfrm>
            <a:off x="10870250" y="554907"/>
            <a:ext cx="945998" cy="945998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25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BA9FB-F2ED-FB23-5DDA-96F238A0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7974"/>
            <a:ext cx="10797330" cy="2839890"/>
          </a:xfrm>
        </p:spPr>
        <p:txBody>
          <a:bodyPr>
            <a:normAutofit fontScale="90000"/>
          </a:bodyPr>
          <a:lstStyle/>
          <a:p>
            <a:r>
              <a:rPr lang="fr-FR" sz="4400">
                <a:highlight>
                  <a:srgbClr val="FFFF00"/>
                </a:highlight>
              </a:rPr>
              <a:t>Plan stratégique Recrutement - Bien-être et Rétention dans chaque club</a:t>
            </a:r>
            <a:br>
              <a:rPr lang="fr-FR" sz="4400">
                <a:highlight>
                  <a:srgbClr val="FFFF00"/>
                </a:highlight>
              </a:rPr>
            </a:br>
            <a:br>
              <a:rPr lang="fr-FR" sz="4400">
                <a:highlight>
                  <a:srgbClr val="FFFF00"/>
                </a:highlight>
              </a:rPr>
            </a:br>
            <a:br>
              <a:rPr lang="fr-FR" sz="4400">
                <a:highlight>
                  <a:srgbClr val="FFFF00"/>
                </a:highlight>
              </a:rPr>
            </a:br>
            <a:br>
              <a:rPr lang="fr-FR" sz="4400">
                <a:highlight>
                  <a:srgbClr val="FFFF00"/>
                </a:highlight>
              </a:rPr>
            </a:br>
            <a:r>
              <a:rPr lang="fr-FR" sz="4400"/>
              <a:t>A mettre en place au plus vite.. En adoptant une ou plusieurs des suggestions et en les mettant en </a:t>
            </a:r>
            <a:r>
              <a:rPr lang="fr-FR" sz="4400" err="1"/>
              <a:t>oeuvre</a:t>
            </a:r>
            <a:r>
              <a:rPr lang="fr-FR" sz="4400"/>
              <a:t> sur le moyen et le long terme!</a:t>
            </a:r>
            <a:br>
              <a:rPr lang="fr-FR" sz="4400">
                <a:highlight>
                  <a:srgbClr val="FFFF00"/>
                </a:highlight>
              </a:rPr>
            </a:br>
            <a:br>
              <a:rPr lang="fr-FR" sz="4400">
                <a:highlight>
                  <a:srgbClr val="FFFF00"/>
                </a:highlight>
              </a:rPr>
            </a:br>
            <a:r>
              <a:rPr lang="fr-FR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HA-24/09/2022</a:t>
            </a:r>
            <a:br>
              <a:rPr lang="fr-FR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>
                <a:highlight>
                  <a:srgbClr val="FFFF00"/>
                </a:highlight>
              </a:rPr>
            </a:br>
            <a:r>
              <a:rPr lang="fr-FR" sz="4400">
                <a:highlight>
                  <a:srgbClr val="FFFF00"/>
                </a:highlight>
              </a:rPr>
              <a:t> </a:t>
            </a:r>
            <a:r>
              <a:rPr lang="fr-FR" sz="4400"/>
              <a:t> </a:t>
            </a:r>
            <a:endParaRPr lang="fr-BE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1917905-89C2-AA56-04F7-E6CD7A034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6" r="2103" b="1"/>
          <a:stretch/>
        </p:blipFill>
        <p:spPr>
          <a:xfrm>
            <a:off x="9680895" y="1288543"/>
            <a:ext cx="1498320" cy="1498320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451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33436B-B461-749C-2038-E25579AC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513"/>
            <a:ext cx="10352714" cy="1311835"/>
          </a:xfrm>
        </p:spPr>
        <p:txBody>
          <a:bodyPr>
            <a:normAutofit/>
          </a:bodyPr>
          <a:lstStyle/>
          <a:p>
            <a:r>
              <a:rPr lang="fr-FR">
                <a:highlight>
                  <a:srgbClr val="FFFF00"/>
                </a:highlight>
              </a:rPr>
              <a:t>AU DISTRICT, progressivement</a:t>
            </a:r>
            <a:br>
              <a:rPr lang="fr-FR">
                <a:highlight>
                  <a:srgbClr val="FFFF00"/>
                </a:highlight>
              </a:rPr>
            </a:br>
            <a:r>
              <a:rPr lang="fr-FR">
                <a:highlight>
                  <a:srgbClr val="FFFF00"/>
                </a:highlight>
              </a:rPr>
              <a:t>								</a:t>
            </a:r>
            <a:endParaRPr lang="fr-BE">
              <a:highlight>
                <a:srgbClr val="FF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1B9BFC-A98E-1C82-4F6E-EB682162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3" b="1"/>
          <a:stretch/>
        </p:blipFill>
        <p:spPr>
          <a:xfrm>
            <a:off x="10001840" y="494950"/>
            <a:ext cx="1587756" cy="1587756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B448E9BB-158F-3669-ADAE-63D1C56E92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5892" y="2324731"/>
          <a:ext cx="10327030" cy="436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96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47EBF0-903B-46EF-88B3-F353EDF8C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57" y="1336390"/>
            <a:ext cx="9169586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     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</a:t>
            </a:r>
            <a:r>
              <a:rPr lang="en-US" sz="4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d’action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GMA-GMT 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		</a:t>
            </a:r>
            <a:r>
              <a:rPr lang="en-US" sz="1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(Global Membership approach -  2022-2024) 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12488DF2-1575-4FC7-A71D-EBC14CFE5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8819" y="3603249"/>
            <a:ext cx="5922235" cy="151260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16000"/>
              <a:t>   </a:t>
            </a:r>
            <a:r>
              <a:rPr lang="en-US" sz="16000">
                <a:highlight>
                  <a:srgbClr val="FFFF00"/>
                </a:highlight>
              </a:rPr>
              <a:t>Vision et Suggestions</a:t>
            </a:r>
          </a:p>
          <a:p>
            <a:r>
              <a:rPr lang="en-US" sz="16000"/>
              <a:t>   		</a:t>
            </a:r>
            <a:r>
              <a:rPr lang="en-US" sz="16000">
                <a:highlight>
                  <a:srgbClr val="FFFF00"/>
                </a:highlight>
              </a:rPr>
              <a:t> aux clubs  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r>
              <a:rPr lang="en-US" sz="1300"/>
              <a:t>                                                                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r>
              <a:rPr lang="en-US" sz="1300"/>
              <a:t>	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/>
          </a:p>
          <a:p>
            <a:r>
              <a:rPr lang="en-US" sz="1300"/>
              <a:t>                                                                      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53DD1C-1CE9-4145-B538-0E2CD8C10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" r="394" b="2"/>
          <a:stretch/>
        </p:blipFill>
        <p:spPr>
          <a:xfrm>
            <a:off x="9730184" y="511985"/>
            <a:ext cx="1460858" cy="1410136"/>
          </a:xfrm>
          <a:prstGeom prst="rect">
            <a:avLst/>
          </a:prstGeom>
        </p:spPr>
      </p:pic>
      <p:sp>
        <p:nvSpPr>
          <p:cNvPr id="5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1042" y="17552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9792" y="227721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F9D33-387B-41EF-857E-0EBC74BFC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4" r="11629"/>
          <a:stretch/>
        </p:blipFill>
        <p:spPr>
          <a:xfrm>
            <a:off x="8715154" y="3768264"/>
            <a:ext cx="2022416" cy="1820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EA6D85-7DAC-CEEB-260A-48556DF1873D}"/>
              </a:ext>
            </a:extLst>
          </p:cNvPr>
          <p:cNvSpPr txBox="1"/>
          <p:nvPr/>
        </p:nvSpPr>
        <p:spPr>
          <a:xfrm>
            <a:off x="7078212" y="5815100"/>
            <a:ext cx="610299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Hugues Angot  GMT district C-24/09/2022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56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143E0-E506-4A0B-B2AC-80120FFE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849"/>
            <a:ext cx="10515600" cy="2340752"/>
          </a:xfrm>
        </p:spPr>
        <p:txBody>
          <a:bodyPr>
            <a:normAutofit/>
          </a:bodyPr>
          <a:lstStyle/>
          <a:p>
            <a:r>
              <a:rPr lang="fr-FR"/>
              <a:t>   			</a:t>
            </a:r>
            <a:r>
              <a:rPr lang="fr-FR">
                <a:highlight>
                  <a:srgbClr val="FFFF00"/>
                </a:highlight>
              </a:rPr>
              <a:t>Situation district</a:t>
            </a:r>
            <a:r>
              <a:rPr lang="fr-FR"/>
              <a:t>               																			</a:t>
            </a:r>
            <a:r>
              <a:rPr lang="fr-FR">
                <a:highlight>
                  <a:srgbClr val="FFFF00"/>
                </a:highlight>
              </a:rPr>
              <a:t>Vision 2022-2024</a:t>
            </a:r>
            <a:endParaRPr lang="fr-BE">
              <a:highlight>
                <a:srgbClr val="FFFF00"/>
              </a:highlight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DD74A88E-CDBD-4FEA-94FC-1D6EA55921B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36231" y="1832225"/>
          <a:ext cx="5181600" cy="221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4808CA-09BE-4FF0-8648-9565994FA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428999"/>
            <a:ext cx="5767055" cy="3424685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Oser la remise en question </a:t>
            </a:r>
          </a:p>
          <a:p>
            <a:r>
              <a:rPr lang="fr-FR"/>
              <a:t>Promouvoir un renouveau, le changement et la créativité</a:t>
            </a:r>
          </a:p>
          <a:p>
            <a:r>
              <a:rPr lang="fr-FR"/>
              <a:t>Favoriser les rapprochements et fusion de clubs</a:t>
            </a:r>
          </a:p>
          <a:p>
            <a:r>
              <a:rPr lang="fr-FR"/>
              <a:t>Créer de nouveaux clubs</a:t>
            </a:r>
          </a:p>
          <a:p>
            <a:pPr marL="0" indent="0">
              <a:buNone/>
            </a:pPr>
            <a:endParaRPr lang="fr-FR"/>
          </a:p>
          <a:p>
            <a:r>
              <a:rPr lang="fr-FR" sz="2400">
                <a:solidFill>
                  <a:srgbClr val="FF0000"/>
                </a:solidFill>
                <a:highlight>
                  <a:srgbClr val="FFFF00"/>
                </a:highlight>
              </a:rPr>
              <a:t>Objectif juin 2023:</a:t>
            </a:r>
            <a:r>
              <a:rPr lang="fr-FR" sz="2400" b="1">
                <a:solidFill>
                  <a:srgbClr val="FF0000"/>
                </a:solidFill>
                <a:highlight>
                  <a:srgbClr val="FFFF00"/>
                </a:highlight>
              </a:rPr>
              <a:t> 1000 </a:t>
            </a:r>
            <a:r>
              <a:rPr lang="fr-FR" sz="2400">
                <a:solidFill>
                  <a:srgbClr val="FF0000"/>
                </a:solidFill>
                <a:highlight>
                  <a:srgbClr val="FFFF00"/>
                </a:highlight>
              </a:rPr>
              <a:t>membres</a:t>
            </a:r>
          </a:p>
          <a:p>
            <a:pPr marL="0" indent="0">
              <a:buNone/>
            </a:pPr>
            <a:r>
              <a:rPr lang="fr-FR" sz="1000"/>
              <a:t>					Ha-24/09/2022</a:t>
            </a:r>
          </a:p>
          <a:p>
            <a:endParaRPr lang="fr-FR">
              <a:solidFill>
                <a:srgbClr val="FF0000"/>
              </a:solidFill>
            </a:endParaRPr>
          </a:p>
          <a:p>
            <a:endParaRPr lang="fr-FR"/>
          </a:p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656496-3E69-4D05-8DF3-CCAC735F4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940" y="477292"/>
            <a:ext cx="1239003" cy="11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505BA1-D106-4E55-97CD-E61EF1039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838195" y="356813"/>
            <a:ext cx="9236977" cy="449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remises </a:t>
            </a:r>
            <a:r>
              <a:rPr lang="en-US" sz="2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</a:t>
            </a:r>
            <a:r>
              <a:rPr lang="en-US" sz="2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question, </a:t>
            </a:r>
            <a:r>
              <a:rPr lang="en-US" sz="2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renouveau</a:t>
            </a:r>
            <a:r>
              <a:rPr lang="en-US" sz="2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, </a:t>
            </a:r>
            <a:r>
              <a:rPr lang="en-US" sz="2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créativité</a:t>
            </a:r>
            <a:r>
              <a:rPr lang="en-US" sz="2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A9555B2C-D968-4FF3-A1F0-12FAAF8CF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53" y="1256128"/>
            <a:ext cx="11793893" cy="541311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r>
              <a:rPr lang="en-US" sz="7200" b="1"/>
              <a:t>		À la zone</a:t>
            </a:r>
            <a:r>
              <a:rPr lang="en-US" sz="7200"/>
              <a:t>, </a:t>
            </a:r>
            <a:r>
              <a:rPr lang="en-US" sz="7200" err="1"/>
              <a:t>changement</a:t>
            </a:r>
            <a:r>
              <a:rPr lang="en-US" sz="7200"/>
              <a:t>, </a:t>
            </a:r>
            <a:r>
              <a:rPr lang="en-US" sz="7200" err="1"/>
              <a:t>évolution</a:t>
            </a:r>
            <a:endParaRPr lang="en-US" sz="7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7200"/>
          </a:p>
          <a:p>
            <a:r>
              <a:rPr lang="en-US" sz="7200" b="1"/>
              <a:t>	- </a:t>
            </a:r>
            <a:r>
              <a:rPr lang="en-US" sz="7200" b="1" err="1"/>
              <a:t>Réunions</a:t>
            </a:r>
            <a:r>
              <a:rPr lang="en-US" sz="7200" b="1"/>
              <a:t> de zone </a:t>
            </a:r>
            <a:r>
              <a:rPr lang="en-US" sz="7200"/>
              <a:t>pour </a:t>
            </a:r>
            <a:r>
              <a:rPr lang="en-US" sz="7200" err="1"/>
              <a:t>tous</a:t>
            </a:r>
            <a:r>
              <a:rPr lang="en-US" sz="7200"/>
              <a:t>, </a:t>
            </a:r>
            <a:r>
              <a:rPr lang="en-US" sz="7200" b="1" err="1"/>
              <a:t>gérées</a:t>
            </a:r>
            <a:r>
              <a:rPr lang="en-US" sz="7200" b="1"/>
              <a:t> par le PZ </a:t>
            </a:r>
            <a:r>
              <a:rPr lang="en-US" sz="7200"/>
              <a:t>, bien </a:t>
            </a:r>
            <a:r>
              <a:rPr lang="en-US" sz="7200" err="1"/>
              <a:t>planifiées</a:t>
            </a:r>
            <a:r>
              <a:rPr lang="en-US" sz="7200"/>
              <a:t> (agenda et timing),</a:t>
            </a:r>
          </a:p>
          <a:p>
            <a:r>
              <a:rPr lang="en-US" sz="7200"/>
              <a:t>	 </a:t>
            </a:r>
            <a:r>
              <a:rPr lang="en-US" sz="7200" err="1"/>
              <a:t>attrayantes</a:t>
            </a:r>
            <a:r>
              <a:rPr lang="en-US" sz="7200"/>
              <a:t>, </a:t>
            </a:r>
            <a:r>
              <a:rPr lang="en-US" sz="7200" err="1"/>
              <a:t>festives,intéressantes</a:t>
            </a:r>
            <a:r>
              <a:rPr lang="en-US" sz="7200"/>
              <a:t>, et </a:t>
            </a:r>
            <a:r>
              <a:rPr lang="en-US" sz="7200" err="1"/>
              <a:t>génératrices</a:t>
            </a:r>
            <a:r>
              <a:rPr lang="en-US" sz="7200"/>
              <a:t> </a:t>
            </a:r>
            <a:r>
              <a:rPr lang="en-US" sz="7200" err="1"/>
              <a:t>d’ouverture</a:t>
            </a:r>
            <a:r>
              <a:rPr lang="en-US" sz="7200"/>
              <a:t> aux </a:t>
            </a:r>
            <a:r>
              <a:rPr lang="en-US" sz="7200" err="1"/>
              <a:t>membres</a:t>
            </a:r>
            <a:r>
              <a:rPr lang="en-US" sz="7200"/>
              <a:t> des </a:t>
            </a:r>
            <a:r>
              <a:rPr lang="en-US" sz="7200" err="1"/>
              <a:t>autres</a:t>
            </a:r>
            <a:r>
              <a:rPr lang="en-US" sz="7200"/>
              <a:t> clubs</a:t>
            </a:r>
          </a:p>
          <a:p>
            <a:pPr marL="685800" indent="-685800">
              <a:buFontTx/>
              <a:buChar char="-"/>
            </a:pPr>
            <a:endParaRPr lang="en-US" sz="7200"/>
          </a:p>
          <a:p>
            <a:r>
              <a:rPr lang="en-US" sz="7200" b="1"/>
              <a:t>	- CCG </a:t>
            </a:r>
            <a:r>
              <a:rPr lang="en-US" sz="7200" b="1" err="1"/>
              <a:t>s</a:t>
            </a:r>
            <a:r>
              <a:rPr lang="en-US" sz="7200" err="1"/>
              <a:t>éparé</a:t>
            </a:r>
            <a:r>
              <a:rPr lang="en-US" sz="7200"/>
              <a:t> de la </a:t>
            </a:r>
            <a:r>
              <a:rPr lang="en-US" sz="7200" err="1"/>
              <a:t>réunion</a:t>
            </a:r>
            <a:r>
              <a:rPr lang="en-US" sz="7200"/>
              <a:t> de zone et </a:t>
            </a:r>
            <a:r>
              <a:rPr lang="en-US" sz="7200" err="1"/>
              <a:t>réalisé</a:t>
            </a:r>
            <a:r>
              <a:rPr lang="en-US" sz="7200"/>
              <a:t> à </a:t>
            </a:r>
            <a:r>
              <a:rPr lang="en-US" sz="7200" err="1"/>
              <a:t>une</a:t>
            </a:r>
            <a:r>
              <a:rPr lang="en-US" sz="7200"/>
              <a:t> </a:t>
            </a:r>
            <a:r>
              <a:rPr lang="en-US" sz="7200" b="1" err="1"/>
              <a:t>autre</a:t>
            </a:r>
            <a:r>
              <a:rPr lang="en-US" sz="7200" b="1"/>
              <a:t> date </a:t>
            </a:r>
            <a:r>
              <a:rPr lang="en-US" sz="7200"/>
              <a:t>et dans </a:t>
            </a:r>
            <a:r>
              <a:rPr lang="en-US" sz="7200" b="1"/>
              <a:t>un </a:t>
            </a:r>
            <a:r>
              <a:rPr lang="en-US" sz="7200" b="1" err="1"/>
              <a:t>autre</a:t>
            </a:r>
            <a:r>
              <a:rPr lang="en-US" sz="7200" b="1"/>
              <a:t> lieu</a:t>
            </a:r>
            <a:endParaRPr lang="en-US" sz="7200"/>
          </a:p>
          <a:p>
            <a:pPr marL="685800" indent="-685800">
              <a:buFontTx/>
              <a:buChar char="-"/>
            </a:pPr>
            <a:endParaRPr lang="en-US" sz="7200"/>
          </a:p>
          <a:p>
            <a:r>
              <a:rPr lang="en-US" sz="7200" b="1"/>
              <a:t>	- Open tables </a:t>
            </a:r>
            <a:r>
              <a:rPr lang="en-US" sz="7200"/>
              <a:t>de zone (avec le </a:t>
            </a:r>
            <a:r>
              <a:rPr lang="en-US" sz="7200" err="1"/>
              <a:t>soutien</a:t>
            </a:r>
            <a:r>
              <a:rPr lang="en-US" sz="7200"/>
              <a:t> d’un </a:t>
            </a:r>
            <a:r>
              <a:rPr lang="en-US" sz="7200" err="1"/>
              <a:t>ou</a:t>
            </a:r>
            <a:r>
              <a:rPr lang="en-US" sz="7200"/>
              <a:t> de </a:t>
            </a:r>
            <a:r>
              <a:rPr lang="en-US" sz="7200" err="1"/>
              <a:t>plusieurs</a:t>
            </a:r>
            <a:r>
              <a:rPr lang="en-US" sz="7200"/>
              <a:t> clubs)</a:t>
            </a:r>
          </a:p>
          <a:p>
            <a:r>
              <a:rPr lang="en-US" sz="7200"/>
              <a:t>	</a:t>
            </a:r>
          </a:p>
          <a:p>
            <a:r>
              <a:rPr lang="en-US" sz="7200"/>
              <a:t>	- Se </a:t>
            </a:r>
            <a:r>
              <a:rPr lang="en-US" sz="7200" err="1"/>
              <a:t>recentrer</a:t>
            </a:r>
            <a:r>
              <a:rPr lang="en-US" sz="7200"/>
              <a:t> sur un </a:t>
            </a:r>
            <a:r>
              <a:rPr lang="en-US" sz="7200" b="1"/>
              <a:t>minimum de commissions et </a:t>
            </a:r>
            <a:r>
              <a:rPr lang="en-US" sz="7200" b="1" err="1"/>
              <a:t>d’actions</a:t>
            </a:r>
            <a:r>
              <a:rPr lang="en-US" sz="7200" b="1"/>
              <a:t> </a:t>
            </a:r>
            <a:r>
              <a:rPr lang="en-US" sz="7200" b="1" err="1"/>
              <a:t>sociales</a:t>
            </a:r>
            <a:r>
              <a:rPr lang="en-US" sz="7200" b="1"/>
              <a:t> district</a:t>
            </a:r>
          </a:p>
          <a:p>
            <a:r>
              <a:rPr lang="en-US" sz="7200" b="1"/>
              <a:t>	 (CAP 48, Christmas at home, Peace posters) et MD (oeuvre </a:t>
            </a:r>
            <a:r>
              <a:rPr lang="en-US" sz="7200" b="1" err="1"/>
              <a:t>nationale</a:t>
            </a:r>
            <a:r>
              <a:rPr lang="en-US" sz="7200" b="1"/>
              <a:t>)</a:t>
            </a:r>
          </a:p>
          <a:p>
            <a:r>
              <a:rPr lang="en-US" sz="7200"/>
              <a:t>	</a:t>
            </a:r>
          </a:p>
          <a:p>
            <a:endParaRPr lang="en-US" sz="7200"/>
          </a:p>
          <a:p>
            <a:r>
              <a:rPr lang="en-US" sz="4000"/>
              <a:t>											HA-24/09/2022</a:t>
            </a:r>
          </a:p>
          <a:p>
            <a:endParaRPr lang="en-US" sz="7200"/>
          </a:p>
          <a:p>
            <a:endParaRPr lang="en-US" sz="7200"/>
          </a:p>
          <a:p>
            <a:r>
              <a:rPr lang="en-US" sz="5600"/>
              <a:t>		</a:t>
            </a:r>
            <a:r>
              <a:rPr lang="en-US" sz="6000"/>
              <a:t> 									</a:t>
            </a:r>
            <a:endParaRPr lang="en-US" sz="4200"/>
          </a:p>
          <a:p>
            <a:endParaRPr lang="en-US" sz="5600"/>
          </a:p>
          <a:p>
            <a:r>
              <a:rPr lang="en-US" sz="5600"/>
              <a:t> </a:t>
            </a:r>
          </a:p>
          <a:p>
            <a:endParaRPr lang="en-US" sz="1800"/>
          </a:p>
          <a:p>
            <a:r>
              <a:rPr lang="en-US" sz="1800"/>
              <a:t>									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											</a:t>
            </a:r>
            <a:endParaRPr lang="en-US" sz="2800"/>
          </a:p>
          <a:p>
            <a:r>
              <a:rPr lang="en-US" sz="260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8569357-E43D-421D-93BE-C3721DD4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12" y="569755"/>
            <a:ext cx="1398298" cy="1329529"/>
          </a:xfrm>
          <a:prstGeom prst="rect">
            <a:avLst/>
          </a:prstGeom>
        </p:spPr>
      </p:pic>
      <p:sp>
        <p:nvSpPr>
          <p:cNvPr id="6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9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AA518-0942-1124-CFDD-09AE05C0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Remises </a:t>
            </a:r>
            <a:r>
              <a:rPr lang="en-US" sz="3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</a:t>
            </a:r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question, </a:t>
            </a:r>
            <a:r>
              <a:rPr lang="en-US" sz="3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renouveau</a:t>
            </a:r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, </a:t>
            </a:r>
            <a:r>
              <a:rPr lang="en-US" sz="3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créativité</a:t>
            </a:r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endParaRPr lang="fr-BE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CDE98-AB87-F143-77EB-1A9C1405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8"/>
            <a:ext cx="10515600" cy="46585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/>
              <a:t>	 À la zone</a:t>
            </a:r>
          </a:p>
          <a:p>
            <a:pPr marL="0" indent="0">
              <a:buNone/>
            </a:pPr>
            <a:endParaRPr lang="en-US" sz="2800" b="1"/>
          </a:p>
          <a:p>
            <a:pPr>
              <a:buFontTx/>
              <a:buChar char="-"/>
            </a:pPr>
            <a:r>
              <a:rPr lang="en-US" sz="2800"/>
              <a:t>Identifier et </a:t>
            </a:r>
            <a:r>
              <a:rPr lang="en-US" sz="2800" err="1"/>
              <a:t>promouvoir</a:t>
            </a:r>
            <a:r>
              <a:rPr lang="en-US" sz="2800"/>
              <a:t> les </a:t>
            </a:r>
            <a:r>
              <a:rPr lang="en-US" sz="2800" b="1"/>
              <a:t>actions </a:t>
            </a:r>
            <a:r>
              <a:rPr lang="en-US" sz="2800" b="1" err="1"/>
              <a:t>sociales</a:t>
            </a:r>
            <a:r>
              <a:rPr lang="en-US" sz="2800" b="1"/>
              <a:t> des clubs </a:t>
            </a:r>
          </a:p>
          <a:p>
            <a:pPr marL="0" indent="0">
              <a:buNone/>
            </a:pPr>
            <a:endParaRPr lang="en-US" sz="2800" b="1"/>
          </a:p>
          <a:p>
            <a:pPr>
              <a:buFontTx/>
              <a:buChar char="-"/>
            </a:pPr>
            <a:r>
              <a:rPr lang="en-US" sz="2800" err="1"/>
              <a:t>Promouvoir</a:t>
            </a:r>
            <a:r>
              <a:rPr lang="en-US" sz="2800"/>
              <a:t> </a:t>
            </a:r>
            <a:r>
              <a:rPr lang="en-US" sz="2800" err="1"/>
              <a:t>leur</a:t>
            </a:r>
            <a:r>
              <a:rPr lang="en-US" sz="2800"/>
              <a:t> </a:t>
            </a:r>
            <a:r>
              <a:rPr lang="en-US" sz="2800" b="1" err="1"/>
              <a:t>visibilité</a:t>
            </a:r>
            <a:r>
              <a:rPr lang="en-US" sz="2800" b="1"/>
              <a:t> via </a:t>
            </a:r>
            <a:r>
              <a:rPr lang="en-US" sz="2800" b="1" err="1"/>
              <a:t>MyLion</a:t>
            </a:r>
            <a:r>
              <a:rPr lang="en-US" sz="2800" b="1"/>
              <a:t> </a:t>
            </a:r>
            <a:r>
              <a:rPr lang="en-US" sz="2800"/>
              <a:t>et le site </a:t>
            </a:r>
            <a:r>
              <a:rPr lang="en-US" sz="2800" b="1"/>
              <a:t>district et MD</a:t>
            </a:r>
          </a:p>
          <a:p>
            <a:pPr marL="0" indent="0">
              <a:buNone/>
            </a:pPr>
            <a:endParaRPr lang="en-US" sz="2800" b="1"/>
          </a:p>
          <a:p>
            <a:pPr>
              <a:buFontTx/>
              <a:buChar char="-"/>
            </a:pPr>
            <a:r>
              <a:rPr lang="en-US" sz="2800" err="1"/>
              <a:t>Promouvoir</a:t>
            </a:r>
            <a:r>
              <a:rPr lang="en-US" sz="2800"/>
              <a:t> la mise </a:t>
            </a:r>
            <a:r>
              <a:rPr lang="en-US" sz="2800" err="1"/>
              <a:t>en</a:t>
            </a:r>
            <a:r>
              <a:rPr lang="en-US" sz="2800"/>
              <a:t> place d’un </a:t>
            </a:r>
            <a:r>
              <a:rPr lang="en-US" sz="2800" b="1">
                <a:solidFill>
                  <a:srgbClr val="FF0000"/>
                </a:solidFill>
              </a:rPr>
              <a:t>plan </a:t>
            </a:r>
            <a:r>
              <a:rPr lang="en-US" sz="2800" b="1" err="1">
                <a:solidFill>
                  <a:srgbClr val="FF0000"/>
                </a:solidFill>
              </a:rPr>
              <a:t>stratégique</a:t>
            </a:r>
            <a:r>
              <a:rPr lang="en-US" sz="2800" b="1">
                <a:solidFill>
                  <a:srgbClr val="FF0000"/>
                </a:solidFill>
              </a:rPr>
              <a:t> de gestion des </a:t>
            </a:r>
            <a:r>
              <a:rPr lang="en-US" sz="2800" b="1" err="1">
                <a:solidFill>
                  <a:srgbClr val="FF0000"/>
                </a:solidFill>
              </a:rPr>
              <a:t>membres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/>
              <a:t>(</a:t>
            </a:r>
            <a:r>
              <a:rPr lang="en-US" sz="2800" err="1"/>
              <a:t>recrutement</a:t>
            </a:r>
            <a:r>
              <a:rPr lang="en-US" sz="2800"/>
              <a:t>, bien-</a:t>
            </a:r>
            <a:r>
              <a:rPr lang="en-US" sz="2800" err="1"/>
              <a:t>être</a:t>
            </a:r>
            <a:r>
              <a:rPr lang="en-US" sz="2800"/>
              <a:t>, </a:t>
            </a:r>
            <a:r>
              <a:rPr lang="en-US" sz="2800" err="1"/>
              <a:t>rétention</a:t>
            </a:r>
            <a:r>
              <a:rPr lang="en-US" sz="2800"/>
              <a:t>)  </a:t>
            </a:r>
            <a:r>
              <a:rPr lang="en-US" sz="2800" b="1">
                <a:solidFill>
                  <a:srgbClr val="FF0000"/>
                </a:solidFill>
              </a:rPr>
              <a:t>dans </a:t>
            </a:r>
            <a:r>
              <a:rPr lang="en-US" sz="2800" b="1" err="1">
                <a:solidFill>
                  <a:srgbClr val="FF0000"/>
                </a:solidFill>
              </a:rPr>
              <a:t>chaque</a:t>
            </a:r>
            <a:r>
              <a:rPr lang="en-US" sz="2800" b="1">
                <a:solidFill>
                  <a:srgbClr val="FF0000"/>
                </a:solidFill>
              </a:rPr>
              <a:t> club </a:t>
            </a:r>
            <a:r>
              <a:rPr lang="en-US" sz="2800"/>
              <a:t>et </a:t>
            </a:r>
            <a:r>
              <a:rPr lang="en-US" sz="2800" err="1"/>
              <a:t>en</a:t>
            </a:r>
            <a:r>
              <a:rPr lang="en-US" sz="2800"/>
              <a:t> faire un </a:t>
            </a:r>
            <a:r>
              <a:rPr lang="en-US" sz="2800" b="1" err="1">
                <a:solidFill>
                  <a:srgbClr val="FF0000"/>
                </a:solidFill>
              </a:rPr>
              <a:t>suivi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régulier</a:t>
            </a:r>
            <a:endParaRPr lang="en-US" sz="2800" b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800" b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err="1"/>
              <a:t>Souligner</a:t>
            </a:r>
            <a:r>
              <a:rPr lang="en-US" sz="2800"/>
              <a:t> </a:t>
            </a:r>
            <a:r>
              <a:rPr lang="en-US" sz="2800" err="1"/>
              <a:t>l’importance</a:t>
            </a:r>
            <a:r>
              <a:rPr lang="en-US" sz="2800"/>
              <a:t> de la </a:t>
            </a:r>
            <a:r>
              <a:rPr lang="en-US" sz="2800" b="1"/>
              <a:t>formation </a:t>
            </a:r>
            <a:r>
              <a:rPr lang="en-US" sz="2800"/>
              <a:t>et </a:t>
            </a:r>
            <a:r>
              <a:rPr lang="en-US" sz="2800" err="1"/>
              <a:t>promouvoir</a:t>
            </a:r>
            <a:r>
              <a:rPr lang="en-US" sz="2800"/>
              <a:t> la participation aux</a:t>
            </a:r>
            <a:r>
              <a:rPr lang="en-US" sz="2800" b="1"/>
              <a:t> formations </a:t>
            </a:r>
            <a:r>
              <a:rPr lang="en-US" sz="2800"/>
              <a:t>district et MD, et </a:t>
            </a:r>
            <a:r>
              <a:rPr lang="en-US" sz="2800" err="1"/>
              <a:t>l’utilisation</a:t>
            </a:r>
            <a:r>
              <a:rPr lang="en-US" sz="2800"/>
              <a:t> des </a:t>
            </a:r>
            <a:r>
              <a:rPr lang="en-US" sz="2800" b="1" err="1"/>
              <a:t>outils</a:t>
            </a:r>
            <a:r>
              <a:rPr lang="en-US" sz="2800" b="1"/>
              <a:t> LCI</a:t>
            </a:r>
          </a:p>
          <a:p>
            <a:pPr>
              <a:buFontTx/>
              <a:buChar char="-"/>
            </a:pPr>
            <a:endParaRPr lang="en-US" sz="2800" b="1"/>
          </a:p>
          <a:p>
            <a:pPr marL="0" indent="0">
              <a:buNone/>
            </a:pPr>
            <a:r>
              <a:rPr lang="en-US" sz="2800" b="1"/>
              <a:t>- </a:t>
            </a:r>
            <a:r>
              <a:rPr lang="en-US" sz="2800"/>
              <a:t>Rappeler et </a:t>
            </a:r>
            <a:r>
              <a:rPr lang="en-US" sz="2800" err="1"/>
              <a:t>promouvoir</a:t>
            </a:r>
            <a:r>
              <a:rPr lang="en-US" sz="2800"/>
              <a:t> </a:t>
            </a:r>
            <a:r>
              <a:rPr lang="en-US" sz="2800" b="1"/>
              <a:t>le </a:t>
            </a:r>
            <a:r>
              <a:rPr lang="en-US" sz="2800" b="1" err="1"/>
              <a:t>rôle</a:t>
            </a:r>
            <a:r>
              <a:rPr lang="en-US" sz="2800" b="1"/>
              <a:t> et le </a:t>
            </a:r>
            <a:r>
              <a:rPr lang="en-US" sz="2800" b="1" err="1"/>
              <a:t>soutien</a:t>
            </a:r>
            <a:r>
              <a:rPr lang="en-US" sz="2800" b="1"/>
              <a:t> à la </a:t>
            </a:r>
            <a:r>
              <a:rPr lang="en-US" sz="2800" b="1">
                <a:solidFill>
                  <a:srgbClr val="FF0000"/>
                </a:solidFill>
              </a:rPr>
              <a:t>LCIF</a:t>
            </a:r>
          </a:p>
          <a:p>
            <a:pPr marL="0" indent="0">
              <a:buNone/>
            </a:pPr>
            <a:r>
              <a:rPr lang="en-US"/>
              <a:t>								</a:t>
            </a:r>
            <a:r>
              <a:rPr lang="en-US" sz="1100"/>
              <a:t>HA-24/09/2022</a:t>
            </a:r>
          </a:p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D93171-F920-5525-AC15-B006E05E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057" y="586533"/>
            <a:ext cx="1398298" cy="13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8F18F-A693-F490-4BE9-CF1BFD18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Remises </a:t>
            </a:r>
            <a:r>
              <a:rPr lang="en-US" sz="3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</a:t>
            </a:r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question, </a:t>
            </a:r>
            <a:r>
              <a:rPr lang="en-US" sz="3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renouveau</a:t>
            </a:r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, </a:t>
            </a:r>
            <a:r>
              <a:rPr lang="en-US" sz="36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créativité</a:t>
            </a:r>
            <a:r>
              <a:rPr lang="en-US" sz="36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endParaRPr lang="fr-BE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8D0F7-8751-A7FE-6D36-B28568903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54" y="1887523"/>
            <a:ext cx="10515600" cy="47201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900" b="1"/>
              <a:t>	</a:t>
            </a:r>
            <a:r>
              <a:rPr lang="en-US" sz="2200" b="1"/>
              <a:t>Au club:</a:t>
            </a:r>
            <a:r>
              <a:rPr lang="en-US" sz="2200"/>
              <a:t>, </a:t>
            </a:r>
            <a:r>
              <a:rPr lang="en-US" sz="2200" err="1"/>
              <a:t>ouverture</a:t>
            </a:r>
            <a:r>
              <a:rPr lang="en-US" sz="2200"/>
              <a:t>, </a:t>
            </a:r>
            <a:r>
              <a:rPr lang="en-US" sz="2200" err="1"/>
              <a:t>renouveau</a:t>
            </a:r>
            <a:r>
              <a:rPr lang="en-US" sz="2200"/>
              <a:t> et </a:t>
            </a:r>
            <a:r>
              <a:rPr lang="en-US" sz="2200" err="1"/>
              <a:t>changement</a:t>
            </a:r>
            <a:r>
              <a:rPr lang="en-US" sz="2200"/>
              <a:t>, </a:t>
            </a:r>
          </a:p>
          <a:p>
            <a:pPr marL="0" indent="0">
              <a:buNone/>
            </a:pPr>
            <a:endParaRPr lang="en-US" sz="2200"/>
          </a:p>
          <a:p>
            <a:pPr>
              <a:buFontTx/>
              <a:buChar char="-"/>
            </a:pPr>
            <a:r>
              <a:rPr lang="en-US" sz="2200" b="1" err="1"/>
              <a:t>Réunions</a:t>
            </a:r>
            <a:r>
              <a:rPr lang="en-US" sz="2200" b="1"/>
              <a:t> </a:t>
            </a:r>
            <a:r>
              <a:rPr lang="en-US" sz="2200"/>
              <a:t>: </a:t>
            </a:r>
            <a:r>
              <a:rPr lang="en-US" sz="2200" err="1"/>
              <a:t>organisation</a:t>
            </a:r>
            <a:r>
              <a:rPr lang="en-US" sz="2200"/>
              <a:t>, </a:t>
            </a:r>
            <a:r>
              <a:rPr lang="en-US" sz="2200" err="1"/>
              <a:t>lieux</a:t>
            </a:r>
            <a:r>
              <a:rPr lang="en-US" sz="2200"/>
              <a:t>, </a:t>
            </a:r>
            <a:r>
              <a:rPr lang="en-US" sz="2200" err="1"/>
              <a:t>calendrier</a:t>
            </a:r>
            <a:r>
              <a:rPr lang="en-US" sz="2200"/>
              <a:t>, </a:t>
            </a:r>
            <a:r>
              <a:rPr lang="en-US" sz="2200" err="1"/>
              <a:t>régularité</a:t>
            </a:r>
            <a:r>
              <a:rPr lang="en-US" sz="2200"/>
              <a:t>, agenda, timing, </a:t>
            </a:r>
            <a:r>
              <a:rPr lang="en-US" sz="2200" err="1"/>
              <a:t>centres</a:t>
            </a:r>
            <a:r>
              <a:rPr lang="en-US" sz="2200"/>
              <a:t> </a:t>
            </a:r>
            <a:r>
              <a:rPr lang="en-US" sz="2200" err="1"/>
              <a:t>d’intérêt</a:t>
            </a:r>
            <a:r>
              <a:rPr lang="en-US" sz="2200"/>
              <a:t>, </a:t>
            </a:r>
            <a:r>
              <a:rPr lang="en-US" sz="2200" err="1"/>
              <a:t>différencier</a:t>
            </a:r>
            <a:r>
              <a:rPr lang="en-US" sz="2200"/>
              <a:t> travail et </a:t>
            </a:r>
            <a:r>
              <a:rPr lang="en-US" sz="2200" err="1"/>
              <a:t>festif</a:t>
            </a:r>
            <a:endParaRPr lang="en-US" sz="2200"/>
          </a:p>
          <a:p>
            <a:pPr marL="0" indent="0">
              <a:buNone/>
            </a:pPr>
            <a:r>
              <a:rPr lang="en-US" sz="2200"/>
              <a:t> </a:t>
            </a:r>
          </a:p>
          <a:p>
            <a:pPr>
              <a:buFontTx/>
              <a:buChar char="-"/>
            </a:pPr>
            <a:r>
              <a:rPr lang="en-US" sz="2200" b="1"/>
              <a:t>Modes de </a:t>
            </a:r>
            <a:r>
              <a:rPr lang="en-US" sz="2200" b="1" err="1"/>
              <a:t>recrutement</a:t>
            </a:r>
            <a:r>
              <a:rPr lang="en-US" sz="2200"/>
              <a:t>: </a:t>
            </a:r>
            <a:r>
              <a:rPr lang="en-US" sz="2200" err="1"/>
              <a:t>parrainage</a:t>
            </a:r>
            <a:r>
              <a:rPr lang="en-US" sz="2200"/>
              <a:t>, site, </a:t>
            </a:r>
            <a:r>
              <a:rPr lang="en-US" sz="2200" err="1"/>
              <a:t>journaux</a:t>
            </a:r>
            <a:r>
              <a:rPr lang="en-US" sz="2200"/>
              <a:t> </a:t>
            </a:r>
            <a:r>
              <a:rPr lang="en-US" sz="2200" err="1"/>
              <a:t>locaux</a:t>
            </a:r>
            <a:r>
              <a:rPr lang="en-US" sz="2200"/>
              <a:t>, </a:t>
            </a:r>
            <a:r>
              <a:rPr lang="en-US" sz="2200" err="1"/>
              <a:t>réseaux</a:t>
            </a:r>
            <a:r>
              <a:rPr lang="en-US" sz="2200"/>
              <a:t> </a:t>
            </a:r>
            <a:r>
              <a:rPr lang="en-US" sz="2200" err="1"/>
              <a:t>sociaux</a:t>
            </a:r>
            <a:r>
              <a:rPr lang="en-US" sz="2200"/>
              <a:t>, open tables…. </a:t>
            </a:r>
          </a:p>
          <a:p>
            <a:pPr marL="0" indent="0">
              <a:buNone/>
            </a:pPr>
            <a:endParaRPr lang="en-US" sz="2200"/>
          </a:p>
          <a:p>
            <a:pPr>
              <a:buFontTx/>
              <a:buChar char="-"/>
            </a:pPr>
            <a:r>
              <a:rPr lang="en-US" sz="2200" b="1" err="1"/>
              <a:t>Mixité</a:t>
            </a:r>
            <a:endParaRPr lang="en-US" sz="2200" b="1"/>
          </a:p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r>
              <a:rPr lang="en-US" sz="2800"/>
              <a:t>									</a:t>
            </a:r>
            <a:r>
              <a:rPr lang="en-US" sz="1100"/>
              <a:t>HA-24/09/2022</a:t>
            </a:r>
          </a:p>
          <a:p>
            <a:pPr marL="0" indent="0">
              <a:buNone/>
            </a:pPr>
            <a:r>
              <a:rPr lang="en-US" sz="2800"/>
              <a:t> </a:t>
            </a:r>
          </a:p>
          <a:p>
            <a:endParaRPr lang="en-US" sz="900"/>
          </a:p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B14FF-4D8A-EE95-C7E0-AE250C9B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116" y="428627"/>
            <a:ext cx="1398298" cy="13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4BA23-90A5-4A05-E664-C22122C9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6053" cy="1325563"/>
          </a:xfrm>
        </p:spPr>
        <p:txBody>
          <a:bodyPr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Remises </a:t>
            </a:r>
            <a:r>
              <a:rPr lang="en-US" sz="32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</a:t>
            </a:r>
            <a:r>
              <a:rPr lang="en-US" sz="32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question, </a:t>
            </a:r>
            <a:r>
              <a:rPr lang="en-US" sz="32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renouveau</a:t>
            </a:r>
            <a:r>
              <a:rPr lang="en-US" sz="32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, </a:t>
            </a:r>
            <a:r>
              <a:rPr lang="en-US" sz="3200" kern="120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créativité</a:t>
            </a:r>
            <a:r>
              <a:rPr lang="en-US" sz="32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endParaRPr lang="fr-BE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BC93B-2E3A-D143-B7DD-7C6DF3CD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10515600" cy="56374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/>
              <a:t>	Au club</a:t>
            </a:r>
          </a:p>
          <a:p>
            <a:pPr marL="0" indent="0">
              <a:buNone/>
            </a:pPr>
            <a:endParaRPr lang="en-US" sz="2800"/>
          </a:p>
          <a:p>
            <a:pPr>
              <a:buFontTx/>
              <a:buChar char="-"/>
            </a:pPr>
            <a:r>
              <a:rPr lang="en-US" sz="2800" err="1"/>
              <a:t>Appartenance</a:t>
            </a:r>
            <a:r>
              <a:rPr lang="en-US" sz="2800"/>
              <a:t> </a:t>
            </a:r>
            <a:r>
              <a:rPr lang="en-US" sz="2800" b="1"/>
              <a:t>LCI, LCIF</a:t>
            </a:r>
          </a:p>
          <a:p>
            <a:pPr marL="0" indent="0">
              <a:buNone/>
            </a:pPr>
            <a:endParaRPr lang="en-US" sz="2800" b="1"/>
          </a:p>
          <a:p>
            <a:pPr>
              <a:buFontTx/>
              <a:buChar char="-"/>
            </a:pPr>
            <a:r>
              <a:rPr lang="en-US" sz="2800" b="1" err="1"/>
              <a:t>Remettre</a:t>
            </a:r>
            <a:r>
              <a:rPr lang="en-US" sz="2800" b="1"/>
              <a:t> </a:t>
            </a:r>
            <a:r>
              <a:rPr lang="en-US" sz="2800" b="1" err="1"/>
              <a:t>l’action</a:t>
            </a:r>
            <a:r>
              <a:rPr lang="en-US" sz="2800" b="1"/>
              <a:t> </a:t>
            </a:r>
            <a:r>
              <a:rPr lang="en-US" sz="2800" b="1" err="1"/>
              <a:t>sociale</a:t>
            </a:r>
            <a:r>
              <a:rPr lang="en-US" sz="2800" b="1"/>
              <a:t> et </a:t>
            </a:r>
            <a:r>
              <a:rPr lang="en-US" sz="2800" b="1" err="1"/>
              <a:t>l’implication</a:t>
            </a:r>
            <a:r>
              <a:rPr lang="en-US" sz="2800" b="1"/>
              <a:t> </a:t>
            </a:r>
            <a:r>
              <a:rPr lang="en-US" sz="2800" b="1" err="1"/>
              <a:t>personnelle</a:t>
            </a:r>
            <a:r>
              <a:rPr lang="en-US" sz="2800" b="1"/>
              <a:t> au Coeur du club et </a:t>
            </a:r>
            <a:r>
              <a:rPr lang="en-US" sz="2800" b="1" err="1"/>
              <a:t>comme</a:t>
            </a:r>
            <a:r>
              <a:rPr lang="en-US" sz="2800" b="1"/>
              <a:t> </a:t>
            </a:r>
            <a:r>
              <a:rPr lang="en-US" sz="2800" b="1" err="1"/>
              <a:t>centre</a:t>
            </a:r>
            <a:r>
              <a:rPr lang="en-US" sz="2800" b="1"/>
              <a:t> </a:t>
            </a:r>
            <a:r>
              <a:rPr lang="en-US" sz="2800" b="1" err="1"/>
              <a:t>d’intérêt</a:t>
            </a:r>
            <a:r>
              <a:rPr lang="en-US" sz="2800" b="1"/>
              <a:t> principal</a:t>
            </a:r>
          </a:p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r>
              <a:rPr lang="en-US" b="1"/>
              <a:t> - </a:t>
            </a:r>
            <a:r>
              <a:rPr lang="en-US" b="1" err="1"/>
              <a:t>Sortir</a:t>
            </a:r>
            <a:r>
              <a:rPr lang="en-US" b="1"/>
              <a:t> du </a:t>
            </a:r>
            <a:r>
              <a:rPr lang="en-US" b="1" err="1"/>
              <a:t>confort</a:t>
            </a:r>
            <a:r>
              <a:rPr lang="en-US" b="1"/>
              <a:t> social: </a:t>
            </a:r>
            <a:r>
              <a:rPr lang="en-US" err="1"/>
              <a:t>rechercher</a:t>
            </a:r>
            <a:r>
              <a:rPr lang="en-US"/>
              <a:t> </a:t>
            </a:r>
            <a:r>
              <a:rPr lang="en-US" err="1"/>
              <a:t>où</a:t>
            </a:r>
            <a:r>
              <a:rPr lang="en-US"/>
              <a:t> se </a:t>
            </a:r>
            <a:r>
              <a:rPr lang="en-US" err="1"/>
              <a:t>situent</a:t>
            </a:r>
            <a:r>
              <a:rPr lang="en-US"/>
              <a:t> </a:t>
            </a:r>
            <a:r>
              <a:rPr lang="en-US" b="1"/>
              <a:t>les </a:t>
            </a:r>
            <a:r>
              <a:rPr lang="en-US" b="1" err="1"/>
              <a:t>vrais</a:t>
            </a:r>
            <a:r>
              <a:rPr lang="en-US" b="1"/>
              <a:t> </a:t>
            </a:r>
            <a:r>
              <a:rPr lang="en-US" b="1" err="1"/>
              <a:t>besoins</a:t>
            </a:r>
            <a:r>
              <a:rPr lang="en-US" b="1"/>
              <a:t> </a:t>
            </a:r>
            <a:r>
              <a:rPr lang="en-US"/>
              <a:t>et </a:t>
            </a:r>
          </a:p>
          <a:p>
            <a:pPr marL="0" indent="0">
              <a:buNone/>
            </a:pPr>
            <a:r>
              <a:rPr lang="en-US"/>
              <a:t>   comment y </a:t>
            </a:r>
            <a:r>
              <a:rPr lang="en-US" err="1"/>
              <a:t>répondre</a:t>
            </a: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Tx/>
              <a:buChar char="-"/>
            </a:pPr>
            <a:r>
              <a:rPr lang="en-US" sz="2800" err="1"/>
              <a:t>Mettre</a:t>
            </a:r>
            <a:r>
              <a:rPr lang="en-US" sz="2800"/>
              <a:t> </a:t>
            </a:r>
            <a:r>
              <a:rPr lang="en-US" sz="2800" err="1"/>
              <a:t>en</a:t>
            </a:r>
            <a:r>
              <a:rPr lang="en-US" sz="2800"/>
              <a:t> place un </a:t>
            </a:r>
            <a:r>
              <a:rPr lang="en-US" sz="2800" b="1">
                <a:solidFill>
                  <a:srgbClr val="FF0000"/>
                </a:solidFill>
              </a:rPr>
              <a:t>plan </a:t>
            </a:r>
            <a:r>
              <a:rPr lang="en-US" sz="2800" b="1" err="1">
                <a:solidFill>
                  <a:srgbClr val="FF0000"/>
                </a:solidFill>
              </a:rPr>
              <a:t>stratégique</a:t>
            </a:r>
            <a:r>
              <a:rPr lang="en-US" sz="2800" b="1">
                <a:solidFill>
                  <a:srgbClr val="FF0000"/>
                </a:solidFill>
              </a:rPr>
              <a:t> de gestion des </a:t>
            </a:r>
            <a:r>
              <a:rPr lang="en-US" sz="2800" b="1" err="1">
                <a:solidFill>
                  <a:srgbClr val="FF0000"/>
                </a:solidFill>
              </a:rPr>
              <a:t>membres</a:t>
            </a:r>
            <a:r>
              <a:rPr lang="en-US" sz="2800"/>
              <a:t>: </a:t>
            </a:r>
            <a:r>
              <a:rPr lang="en-US" sz="2800" err="1"/>
              <a:t>recrutement</a:t>
            </a:r>
            <a:r>
              <a:rPr lang="en-US" sz="2800"/>
              <a:t>, bien-</a:t>
            </a:r>
            <a:r>
              <a:rPr lang="en-US" sz="2800" err="1"/>
              <a:t>être</a:t>
            </a:r>
            <a:r>
              <a:rPr lang="en-US" sz="2800"/>
              <a:t> interne, </a:t>
            </a:r>
            <a:r>
              <a:rPr lang="en-US" sz="2800" err="1"/>
              <a:t>rétention</a:t>
            </a:r>
            <a:r>
              <a:rPr lang="en-US" sz="2800"/>
              <a:t> des </a:t>
            </a:r>
            <a:r>
              <a:rPr lang="en-US" sz="2800" err="1"/>
              <a:t>membres</a:t>
            </a:r>
            <a:endParaRPr lang="en-US" sz="2800"/>
          </a:p>
          <a:p>
            <a:pPr>
              <a:buFontTx/>
              <a:buChar char="-"/>
            </a:pPr>
            <a:endParaRPr lang="en-US" sz="2800"/>
          </a:p>
          <a:p>
            <a:pPr marL="0" indent="0">
              <a:buNone/>
            </a:pPr>
            <a:r>
              <a:rPr lang="en-US" sz="2800"/>
              <a:t>-  </a:t>
            </a:r>
            <a:r>
              <a:rPr lang="en-US" sz="2800" err="1"/>
              <a:t>Oser</a:t>
            </a:r>
            <a:r>
              <a:rPr lang="en-US" sz="2800"/>
              <a:t> changer……			</a:t>
            </a:r>
          </a:p>
          <a:p>
            <a:pPr marL="0" indent="0">
              <a:buNone/>
            </a:pPr>
            <a:r>
              <a:rPr lang="en-US" sz="2800"/>
              <a:t>								</a:t>
            </a:r>
          </a:p>
          <a:p>
            <a:pPr marL="0" indent="0">
              <a:buNone/>
            </a:pPr>
            <a:r>
              <a:rPr lang="en-US" sz="1700"/>
              <a:t>								</a:t>
            </a:r>
            <a:r>
              <a:rPr lang="en-US" sz="1300"/>
              <a:t>HA-24/09/2022</a:t>
            </a:r>
          </a:p>
          <a:p>
            <a:pPr marL="0" indent="0">
              <a:buNone/>
            </a:pPr>
            <a:r>
              <a:rPr lang="en-US" sz="2800"/>
              <a:t>													</a:t>
            </a:r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B73DDC-A5BA-4F50-1F1C-875D6F5D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116" y="428627"/>
            <a:ext cx="1398298" cy="13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C17E97-843D-4BD5-8649-6545F1A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734188"/>
            <a:ext cx="9775917" cy="723226"/>
          </a:xfrm>
        </p:spPr>
        <p:txBody>
          <a:bodyPr anchor="b">
            <a:normAutofit fontScale="90000"/>
          </a:bodyPr>
          <a:lstStyle/>
          <a:p>
            <a:br>
              <a:rPr lang="fr-FR" sz="2600"/>
            </a:br>
            <a:r>
              <a:rPr lang="fr-FR" sz="2600"/>
              <a:t> </a:t>
            </a:r>
            <a:br>
              <a:rPr lang="fr-FR" sz="2600"/>
            </a:br>
            <a:r>
              <a:rPr lang="fr-FR" sz="2600"/>
              <a:t> </a:t>
            </a:r>
            <a:r>
              <a:rPr lang="fr-FR" sz="4000">
                <a:highlight>
                  <a:srgbClr val="FFFF00"/>
                </a:highlight>
              </a:rPr>
              <a:t>Plan stratégique de gestion des membres</a:t>
            </a:r>
            <a:endParaRPr lang="fr-BE" sz="4000">
              <a:highlight>
                <a:srgbClr val="FFFF00"/>
              </a:highlight>
            </a:endParaRPr>
          </a:p>
        </p:txBody>
      </p:sp>
      <p:cxnSp>
        <p:nvCxnSpPr>
          <p:cNvPr id="25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791345-14AC-42E7-8DEB-CAFEF88EC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4" y="1780012"/>
            <a:ext cx="10568953" cy="4393777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fr-FR" sz="1400"/>
              <a:t>          </a:t>
            </a:r>
            <a:r>
              <a:rPr lang="fr-FR"/>
              <a:t>Dans chaque club il faudrait un plan stratégique axé sur:</a:t>
            </a:r>
          </a:p>
          <a:p>
            <a:pPr marL="0" indent="0">
              <a:buNone/>
            </a:pPr>
            <a:endParaRPr lang="fr-FR"/>
          </a:p>
          <a:p>
            <a:pPr lvl="2">
              <a:buFontTx/>
              <a:buChar char="-"/>
            </a:pPr>
            <a:r>
              <a:rPr lang="fr-FR" sz="2800"/>
              <a:t>Le </a:t>
            </a:r>
            <a:r>
              <a:rPr lang="fr-FR" sz="2800" b="1"/>
              <a:t>recrutement</a:t>
            </a:r>
          </a:p>
          <a:p>
            <a:pPr lvl="2">
              <a:buFontTx/>
              <a:buChar char="-"/>
            </a:pPr>
            <a:r>
              <a:rPr lang="fr-FR" sz="2800"/>
              <a:t>Le </a:t>
            </a:r>
            <a:r>
              <a:rPr lang="fr-FR" sz="2800" b="1"/>
              <a:t>bien être </a:t>
            </a:r>
            <a:r>
              <a:rPr lang="fr-FR" sz="2800"/>
              <a:t>au sein du club</a:t>
            </a:r>
          </a:p>
          <a:p>
            <a:pPr lvl="2">
              <a:buFontTx/>
              <a:buChar char="-"/>
            </a:pPr>
            <a:r>
              <a:rPr lang="fr-FR" sz="2800"/>
              <a:t>La </a:t>
            </a:r>
            <a:r>
              <a:rPr lang="fr-FR" sz="2800" b="1"/>
              <a:t>rétention</a:t>
            </a:r>
            <a:r>
              <a:rPr lang="fr-FR" sz="2800"/>
              <a:t>, des membres</a:t>
            </a:r>
          </a:p>
          <a:p>
            <a:pPr marL="914400" lvl="2" indent="0">
              <a:buNone/>
            </a:pPr>
            <a:endParaRPr lang="fr-FR" sz="2800"/>
          </a:p>
          <a:p>
            <a:pPr marL="914400" lvl="2" indent="0">
              <a:buNone/>
            </a:pPr>
            <a:r>
              <a:rPr lang="fr-FR" sz="3600"/>
              <a:t>et étalé dans le temps!</a:t>
            </a:r>
          </a:p>
          <a:p>
            <a:pPr marL="914400" lvl="2" indent="0">
              <a:buNone/>
            </a:pPr>
            <a:endParaRPr lang="fr-FR" sz="3600"/>
          </a:p>
          <a:p>
            <a:pPr marL="914400" lvl="2" indent="0">
              <a:buNone/>
            </a:pPr>
            <a:endParaRPr lang="fr-FR" sz="2800"/>
          </a:p>
          <a:p>
            <a:pPr marL="457200" lvl="1" indent="0">
              <a:buNone/>
            </a:pPr>
            <a:r>
              <a:rPr lang="fr-FR" sz="2800"/>
              <a:t>			</a:t>
            </a:r>
            <a:r>
              <a:rPr lang="fr-FR" sz="4400" b="1">
                <a:highlight>
                  <a:srgbClr val="FFFF00"/>
                </a:highlight>
              </a:rPr>
              <a:t>Comment ?</a:t>
            </a:r>
          </a:p>
          <a:p>
            <a:pPr lvl="1">
              <a:buFontTx/>
              <a:buChar char="-"/>
            </a:pPr>
            <a:endParaRPr lang="fr-FR" sz="1400"/>
          </a:p>
          <a:p>
            <a:pPr>
              <a:buFontTx/>
              <a:buChar char="-"/>
            </a:pPr>
            <a:endParaRPr lang="fr-FR" sz="1400"/>
          </a:p>
          <a:p>
            <a:pPr marL="0" indent="0">
              <a:buNone/>
            </a:pPr>
            <a:endParaRPr lang="fr-FR" sz="1400"/>
          </a:p>
          <a:p>
            <a:pPr marL="0" indent="0">
              <a:buNone/>
            </a:pPr>
            <a:r>
              <a:rPr lang="fr-FR" sz="1400"/>
              <a:t>										HA-24/09/2022</a:t>
            </a:r>
          </a:p>
          <a:p>
            <a:endParaRPr lang="fr-BE" sz="1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82DFFF-0E0B-4E71-AB60-0B5893C57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3" b="1"/>
          <a:stretch/>
        </p:blipFill>
        <p:spPr>
          <a:xfrm>
            <a:off x="9649137" y="1802639"/>
            <a:ext cx="1626361" cy="1626361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2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07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186B54-B4E1-4633-A593-DEFD57B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486562"/>
            <a:ext cx="10377182" cy="1031846"/>
          </a:xfrm>
        </p:spPr>
        <p:txBody>
          <a:bodyPr anchor="b">
            <a:noAutofit/>
          </a:bodyPr>
          <a:lstStyle/>
          <a:p>
            <a:r>
              <a:rPr lang="fr-FR" sz="3600">
                <a:highlight>
                  <a:srgbClr val="FFFF00"/>
                </a:highlight>
              </a:rPr>
              <a:t>Plan stratégique - Recrutement - suggestions</a:t>
            </a:r>
            <a:endParaRPr lang="fr-BE" sz="3600">
              <a:highlight>
                <a:srgbClr val="FFFF00"/>
              </a:highlight>
            </a:endParaRPr>
          </a:p>
        </p:txBody>
      </p:sp>
      <p:cxnSp>
        <p:nvCxnSpPr>
          <p:cNvPr id="39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773DE-8896-40E7-8F8E-D0F2672D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1" y="1975003"/>
            <a:ext cx="11996257" cy="6187485"/>
          </a:xfrm>
        </p:spPr>
        <p:txBody>
          <a:bodyPr anchor="t">
            <a:normAutofit fontScale="25000" lnSpcReduction="20000"/>
          </a:bodyPr>
          <a:lstStyle/>
          <a:p>
            <a:r>
              <a:rPr lang="fr-FR" sz="6400"/>
              <a:t>Réflexion sur le </a:t>
            </a:r>
            <a:r>
              <a:rPr lang="fr-FR" sz="6400" b="1">
                <a:solidFill>
                  <a:srgbClr val="FF0000"/>
                </a:solidFill>
              </a:rPr>
              <a:t>fonctionnement du club</a:t>
            </a:r>
            <a:r>
              <a:rPr lang="fr-FR" sz="6400">
                <a:solidFill>
                  <a:srgbClr val="FF0000"/>
                </a:solidFill>
              </a:rPr>
              <a:t>, </a:t>
            </a:r>
            <a:r>
              <a:rPr lang="fr-FR" sz="6400"/>
              <a:t>habitudes, œuvres, capacité de changement et d’évolution</a:t>
            </a:r>
          </a:p>
          <a:p>
            <a:pPr marL="0" indent="0">
              <a:buNone/>
            </a:pPr>
            <a:endParaRPr lang="fr-FR" sz="6400"/>
          </a:p>
          <a:p>
            <a:r>
              <a:rPr lang="fr-FR" sz="6400"/>
              <a:t>Mettre en place une analyse </a:t>
            </a:r>
            <a:r>
              <a:rPr lang="fr-FR" sz="6400" b="1">
                <a:solidFill>
                  <a:srgbClr val="FF0000"/>
                </a:solidFill>
              </a:rPr>
              <a:t>SWOT</a:t>
            </a:r>
          </a:p>
          <a:p>
            <a:pPr marL="0" indent="0">
              <a:buNone/>
            </a:pPr>
            <a:endParaRPr lang="fr-FR" sz="6400" b="1">
              <a:solidFill>
                <a:srgbClr val="FF0000"/>
              </a:solidFill>
            </a:endParaRPr>
          </a:p>
          <a:p>
            <a:r>
              <a:rPr lang="fr-FR" sz="6400"/>
              <a:t>Mise en place sur la base du SWOT d’un </a:t>
            </a:r>
            <a:r>
              <a:rPr lang="fr-FR" sz="6400" b="1">
                <a:solidFill>
                  <a:srgbClr val="FF0000"/>
                </a:solidFill>
              </a:rPr>
              <a:t>plan stratégique d’évolution des membres </a:t>
            </a:r>
            <a:r>
              <a:rPr lang="fr-FR" sz="6400"/>
              <a:t>axé sur le </a:t>
            </a:r>
            <a:r>
              <a:rPr lang="fr-FR" sz="6400" b="1"/>
              <a:t>recrutemen</a:t>
            </a:r>
            <a:r>
              <a:rPr lang="fr-FR" sz="6400"/>
              <a:t>t, le </a:t>
            </a:r>
            <a:r>
              <a:rPr lang="fr-FR" sz="6400" b="1"/>
              <a:t>bien-être</a:t>
            </a:r>
            <a:r>
              <a:rPr lang="fr-FR" sz="6400"/>
              <a:t> au sein du club et la </a:t>
            </a:r>
            <a:r>
              <a:rPr lang="fr-FR" sz="6400" b="1"/>
              <a:t>rétention</a:t>
            </a:r>
          </a:p>
          <a:p>
            <a:pPr marL="0" indent="0">
              <a:buNone/>
            </a:pPr>
            <a:endParaRPr lang="fr-FR" sz="6400" b="1"/>
          </a:p>
          <a:p>
            <a:r>
              <a:rPr lang="fr-FR" sz="6400"/>
              <a:t>Mise en place d’une politique de </a:t>
            </a:r>
            <a:r>
              <a:rPr lang="fr-FR" sz="6400" b="1">
                <a:solidFill>
                  <a:srgbClr val="FF0000"/>
                </a:solidFill>
              </a:rPr>
              <a:t>visibilité et de recrutement</a:t>
            </a:r>
            <a:r>
              <a:rPr lang="fr-FR" sz="6400" b="1"/>
              <a:t> </a:t>
            </a:r>
            <a:r>
              <a:rPr lang="fr-FR" sz="6400"/>
              <a:t> notamment via la </a:t>
            </a:r>
            <a:r>
              <a:rPr lang="fr-FR" sz="6400" b="1"/>
              <a:t>presse locale</a:t>
            </a:r>
            <a:r>
              <a:rPr lang="fr-FR" sz="6400"/>
              <a:t>, un </a:t>
            </a:r>
            <a:r>
              <a:rPr lang="fr-FR" sz="6400" b="1"/>
              <a:t>site local et les réseaux sociaux</a:t>
            </a:r>
            <a:r>
              <a:rPr lang="fr-FR" sz="6400"/>
              <a:t>, </a:t>
            </a:r>
            <a:r>
              <a:rPr lang="fr-FR" sz="6400" err="1"/>
              <a:t>twiter</a:t>
            </a:r>
            <a:r>
              <a:rPr lang="fr-FR" sz="6400"/>
              <a:t>, Facebook, Instagram, TIK TOK</a:t>
            </a:r>
          </a:p>
          <a:p>
            <a:endParaRPr lang="fr-FR" sz="6400"/>
          </a:p>
          <a:p>
            <a:r>
              <a:rPr lang="fr-FR" sz="6400"/>
              <a:t>Dans ce cadre, indiquer clairement les </a:t>
            </a:r>
            <a:r>
              <a:rPr lang="fr-FR" sz="6400" b="1"/>
              <a:t>coordonnées</a:t>
            </a:r>
            <a:r>
              <a:rPr lang="fr-FR" sz="6400"/>
              <a:t> du club et le membre </a:t>
            </a:r>
            <a:r>
              <a:rPr lang="fr-FR" sz="6400" b="1">
                <a:solidFill>
                  <a:srgbClr val="FF0000"/>
                </a:solidFill>
              </a:rPr>
              <a:t>qui peut être contacté </a:t>
            </a:r>
            <a:r>
              <a:rPr lang="fr-FR" sz="6400" b="1"/>
              <a:t>? </a:t>
            </a:r>
            <a:r>
              <a:rPr lang="fr-FR" sz="6400"/>
              <a:t>(nom, adresse mail, tél.)</a:t>
            </a:r>
          </a:p>
          <a:p>
            <a:endParaRPr lang="fr-FR" sz="6400"/>
          </a:p>
          <a:p>
            <a:r>
              <a:rPr lang="fr-FR" sz="6400"/>
              <a:t>S’</a:t>
            </a:r>
            <a:r>
              <a:rPr lang="fr-FR" sz="6400" b="1"/>
              <a:t>intégrer</a:t>
            </a:r>
            <a:r>
              <a:rPr lang="fr-FR" sz="6400"/>
              <a:t> à la politique de </a:t>
            </a:r>
            <a:r>
              <a:rPr lang="fr-FR" sz="6400" b="1"/>
              <a:t>visibilité</a:t>
            </a:r>
            <a:r>
              <a:rPr lang="fr-FR" sz="6400"/>
              <a:t> via le</a:t>
            </a:r>
            <a:r>
              <a:rPr lang="fr-FR" sz="6400">
                <a:solidFill>
                  <a:srgbClr val="FF0000"/>
                </a:solidFill>
              </a:rPr>
              <a:t> WEB </a:t>
            </a:r>
            <a:r>
              <a:rPr lang="fr-FR" sz="6400" b="1"/>
              <a:t>du district et du MD</a:t>
            </a:r>
          </a:p>
          <a:p>
            <a:endParaRPr lang="fr-FR" sz="6400" b="1"/>
          </a:p>
          <a:p>
            <a:r>
              <a:rPr lang="fr-FR" sz="6400"/>
              <a:t>S’ouvrir à la </a:t>
            </a:r>
            <a:r>
              <a:rPr lang="fr-FR" sz="6400" b="1">
                <a:solidFill>
                  <a:srgbClr val="FF0000"/>
                </a:solidFill>
              </a:rPr>
              <a:t>mixité</a:t>
            </a:r>
            <a:r>
              <a:rPr lang="fr-FR" sz="6400">
                <a:solidFill>
                  <a:srgbClr val="FF0000"/>
                </a:solidFill>
              </a:rPr>
              <a:t> </a:t>
            </a:r>
            <a:r>
              <a:rPr lang="fr-FR" sz="6400"/>
              <a:t>tant pour les clubs masculins que féminins</a:t>
            </a:r>
          </a:p>
          <a:p>
            <a:pPr marL="0" indent="0">
              <a:buNone/>
            </a:pPr>
            <a:r>
              <a:rPr lang="fr-FR" sz="9600"/>
              <a:t>									</a:t>
            </a:r>
            <a:r>
              <a:rPr lang="fr-FR" sz="4800"/>
              <a:t>HA-24/09/2022 </a:t>
            </a:r>
          </a:p>
          <a:p>
            <a:pPr marL="0" indent="0">
              <a:buNone/>
            </a:pPr>
            <a:r>
              <a:rPr lang="fr-FR" sz="96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fr-FR" sz="640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64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640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64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640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6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fr-FR" sz="6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6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FR" sz="6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6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</a:p>
          <a:p>
            <a:endParaRPr lang="fr-FR" sz="450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450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fr-FR" sz="4500" b="1">
                <a:highlight>
                  <a:srgbClr val="FFFF00"/>
                </a:highlight>
              </a:rPr>
              <a:t>         </a:t>
            </a:r>
          </a:p>
          <a:p>
            <a:pPr marL="0" indent="0">
              <a:buNone/>
            </a:pPr>
            <a:endParaRPr lang="fr-BE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100" b="1"/>
              <a:t>	</a:t>
            </a:r>
          </a:p>
          <a:p>
            <a:pPr marL="0" indent="0">
              <a:buNone/>
            </a:pPr>
            <a:endParaRPr lang="fr-FR" sz="1100" b="1"/>
          </a:p>
          <a:p>
            <a:pPr marL="0" indent="0">
              <a:buNone/>
            </a:pPr>
            <a:r>
              <a:rPr lang="fr-FR" sz="1100" b="1"/>
              <a:t>												</a:t>
            </a:r>
            <a:r>
              <a:rPr lang="fr-FR" sz="800"/>
              <a:t>HA-17/09/2022</a:t>
            </a:r>
            <a:endParaRPr lang="fr-BE" sz="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42F203-C57F-43D3-8D47-6AA216753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" r="2103" b="1"/>
          <a:stretch/>
        </p:blipFill>
        <p:spPr>
          <a:xfrm>
            <a:off x="10209720" y="263955"/>
            <a:ext cx="1391141" cy="1391141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4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44196"/>
      </p:ext>
    </p:extLst>
  </p:cSld>
  <p:clrMapOvr>
    <a:masterClrMapping/>
  </p:clrMapOvr>
</p:sld>
</file>

<file path=ppt/theme/theme1.xml><?xml version="1.0" encoding="utf-8"?>
<a:theme xmlns:a="http://schemas.openxmlformats.org/drawingml/2006/main" name="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7.xml><?xml version="1.0" encoding="utf-8"?>
<a:theme xmlns:a="http://schemas.openxmlformats.org/drawingml/2006/main" name="2_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1514</Words>
  <Application>Microsoft Office PowerPoint</Application>
  <PresentationFormat>Grand écran</PresentationFormat>
  <Paragraphs>224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15</vt:i4>
      </vt:variant>
    </vt:vector>
  </HeadingPairs>
  <TitlesOfParts>
    <vt:vector size="30" baseType="lpstr">
      <vt:lpstr>Arial</vt:lpstr>
      <vt:lpstr>Calibri</vt:lpstr>
      <vt:lpstr>Helvetica</vt:lpstr>
      <vt:lpstr>Segoe UI</vt:lpstr>
      <vt:lpstr>Segoe UI Light</vt:lpstr>
      <vt:lpstr>Segoe UI Semibold</vt:lpstr>
      <vt:lpstr>Univers</vt:lpstr>
      <vt:lpstr>Wingdings 3</vt:lpstr>
      <vt:lpstr>Lions_PowerPoint_Template_June2016_Template-1</vt:lpstr>
      <vt:lpstr>Light Background</vt:lpstr>
      <vt:lpstr>No Page Number</vt:lpstr>
      <vt:lpstr>1_Lions_PowerPoint_Template_June2016_Template-1</vt:lpstr>
      <vt:lpstr>3_Lions_PowerPoint_Template_June2016_Template-1</vt:lpstr>
      <vt:lpstr>GradientVTI</vt:lpstr>
      <vt:lpstr>2_Lions_PowerPoint_Template_June2016_Template-1</vt:lpstr>
      <vt:lpstr>Présentation PowerPoint</vt:lpstr>
      <vt:lpstr>      Plan d’action GMA-GMT      (Global Membership approach -  2022-2024)  </vt:lpstr>
      <vt:lpstr>      Situation district                                  Vision 2022-2024</vt:lpstr>
      <vt:lpstr>remises en question, renouveau, créativité </vt:lpstr>
      <vt:lpstr>Remises en question, renouveau, créativité </vt:lpstr>
      <vt:lpstr>Remises en question, renouveau, créativité </vt:lpstr>
      <vt:lpstr>Remises en question, renouveau, créativité </vt:lpstr>
      <vt:lpstr>    Plan stratégique de gestion des membres</vt:lpstr>
      <vt:lpstr>Plan stratégique - Recrutement - suggestions</vt:lpstr>
      <vt:lpstr>Plan stratégique - Recrutement - suggestions</vt:lpstr>
      <vt:lpstr>Plan stratégique - Bien être et rétention - Suggestions</vt:lpstr>
      <vt:lpstr>Plan stratégique - bien-être et rétention - Suggestions </vt:lpstr>
      <vt:lpstr>  </vt:lpstr>
      <vt:lpstr>Plan stratégique Recrutement - Bien-être et Rétention dans chaque club    A mettre en place au plus vite.. En adoptant une ou plusieurs des suggestions et en les mettant en oeuvre sur le moyen et le long terme!  HA-24/09/2022    </vt:lpstr>
      <vt:lpstr>AU DISTRICT, progressivement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Matthias Munny</dc:creator>
  <cp:lastModifiedBy>Philippe Gueuning</cp:lastModifiedBy>
  <cp:revision>3</cp:revision>
  <dcterms:created xsi:type="dcterms:W3CDTF">2022-09-16T17:05:46Z</dcterms:created>
  <dcterms:modified xsi:type="dcterms:W3CDTF">2023-03-08T07:42:24Z</dcterms:modified>
</cp:coreProperties>
</file>