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607" r:id="rId3"/>
    <p:sldId id="610" r:id="rId4"/>
    <p:sldId id="615" r:id="rId5"/>
    <p:sldId id="628" r:id="rId6"/>
    <p:sldId id="618" r:id="rId7"/>
    <p:sldId id="621" r:id="rId8"/>
    <p:sldId id="616" r:id="rId9"/>
    <p:sldId id="611" r:id="rId10"/>
    <p:sldId id="619" r:id="rId11"/>
    <p:sldId id="613" r:id="rId12"/>
    <p:sldId id="624" r:id="rId13"/>
    <p:sldId id="593" r:id="rId14"/>
    <p:sldId id="633" r:id="rId15"/>
    <p:sldId id="626" r:id="rId16"/>
    <p:sldId id="623" r:id="rId17"/>
    <p:sldId id="630" r:id="rId18"/>
    <p:sldId id="566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ADF"/>
    <a:srgbClr val="FFFFFF"/>
    <a:srgbClr val="FF7C80"/>
    <a:srgbClr val="4EB95B"/>
    <a:srgbClr val="FF5050"/>
    <a:srgbClr val="FFC104"/>
    <a:srgbClr val="F5A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24" autoAdjust="0"/>
  </p:normalViewPr>
  <p:slideViewPr>
    <p:cSldViewPr snapToGrid="0">
      <p:cViewPr varScale="1">
        <p:scale>
          <a:sx n="96" d="100"/>
          <a:sy n="96" d="100"/>
        </p:scale>
        <p:origin x="10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67"/>
    </p:cViewPr>
  </p:sorterViewPr>
  <p:notesViewPr>
    <p:cSldViewPr snapToGrid="0">
      <p:cViewPr varScale="1">
        <p:scale>
          <a:sx n="58" d="100"/>
          <a:sy n="58" d="100"/>
        </p:scale>
        <p:origin x="2235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7700ED1-597F-4D7C-D73D-16B3C92D07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9401DF-2079-3A6A-BA4F-05563901E4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F139E-FC47-47F9-B517-23778FB3DCF7}" type="datetimeFigureOut">
              <a:rPr lang="fr-BE" smtClean="0"/>
              <a:t>18-04-23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68DDFF-E2E9-753A-161C-9C95DEF7E1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DDB1DD-E63C-5EA1-C61C-7ED1699EA6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BC225-BE92-4B51-A4B4-4140E75B1FF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5511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463C8-FA6F-43EE-B19D-E629322D8EB4}" type="datetimeFigureOut">
              <a:rPr lang="fr-BE" smtClean="0"/>
              <a:t>18-04-23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32DFE-1F59-4FFF-BD29-7BF0887485A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932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Marine SALOU Directrice de de Sam le réseau des aidants 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  le réseau des aidants est 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jeune ASBL  qui existe depuis un peu plus de 3 ans </a:t>
            </a: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créée à l'initiative d'acteurs de la solidarité de proximité que sont Télé secours ASBL actif 35 ans dans le secteur de l’autonomie à domicile avec sa célèbre « Allo Mme Laurent » et Aidant Proches Bxl que vous connaissez tous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put de départ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Concevoir et développer un outil pour prévenir l’épuisement notamment l’épuisement lié à la recherche d’information.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 Un outil de prévention en vue de lutter contre l'épuisement lié aux recherches d'informations autour de la perte d'autonomie! »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L’annonce d’une maladie, d’un handicap, d’un accident, le  vieillissement les soucis liés à la santé mentale … ne sont pas concomitante avec la livraison d’un package d’informations utiles pour faire face à votre nouvelle réalité !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Grand Public n’est pas toujours au fait des réalités inhérentes à ses pathologies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 dirty="0"/>
              <a:t>Hors une  étude  menée  en  2016  par  l’université  d’Hasselt  met  en  avant  que l’accès  à  l’information  et  le  sentiment  d’être  partenaires sont des leviers pour prévenir l’épuisement  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r>
              <a:rPr lang="fr-BE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Hors une  étude  menée  en  2016  par  l’université  d’Hasselt  met  en  avant  que l’accès  à  l’information  et  le  sentiment  d’être  partenaires sont des leviers pour prévenir l’épuisement  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None/>
            </a:pPr>
            <a:endParaRPr lang="fr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0511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6919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956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1442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2574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2161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469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946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0" i="0" dirty="0">
                <a:solidFill>
                  <a:srgbClr val="9B9B9B"/>
                </a:solidFill>
                <a:effectLst/>
                <a:latin typeface="Nunito Sans" pitchFamily="2" charset="0"/>
              </a:rPr>
              <a:t>Approches classiques considère l'Homme tel qu'on voudrait qu'il soit (rationnel et cartésien)</a:t>
            </a:r>
          </a:p>
          <a:p>
            <a:endParaRPr lang="fr-BE" b="0" i="0" dirty="0">
              <a:solidFill>
                <a:srgbClr val="9B9B9B"/>
              </a:solidFill>
              <a:effectLst/>
              <a:latin typeface="Nunito Sans" pitchFamily="2" charset="0"/>
            </a:endParaRPr>
          </a:p>
          <a:p>
            <a:r>
              <a:rPr lang="fr-BE" b="0" i="0" dirty="0">
                <a:solidFill>
                  <a:srgbClr val="9B9B9B"/>
                </a:solidFill>
                <a:effectLst/>
                <a:latin typeface="Nunito Sans" pitchFamily="2" charset="0"/>
              </a:rPr>
              <a:t>Faites du sport </a:t>
            </a:r>
          </a:p>
          <a:p>
            <a:r>
              <a:rPr lang="fr-BE" b="0" i="0" dirty="0">
                <a:solidFill>
                  <a:srgbClr val="9B9B9B"/>
                </a:solidFill>
                <a:effectLst/>
                <a:latin typeface="Nunito Sans" pitchFamily="2" charset="0"/>
              </a:rPr>
              <a:t>Mangez 5 fruits et légumes par jour </a:t>
            </a:r>
          </a:p>
          <a:p>
            <a:r>
              <a:rPr lang="fr-BE" b="0" i="0" dirty="0">
                <a:solidFill>
                  <a:srgbClr val="9B9B9B"/>
                </a:solidFill>
                <a:effectLst/>
                <a:latin typeface="Nunito Sans" pitchFamily="2" charset="0"/>
              </a:rPr>
              <a:t>Ne mangez plus de viandes c’est cancérigène</a:t>
            </a:r>
          </a:p>
          <a:p>
            <a:endParaRPr lang="fr-BE" b="0" i="0" dirty="0">
              <a:solidFill>
                <a:srgbClr val="9B9B9B"/>
              </a:solidFill>
              <a:effectLst/>
              <a:latin typeface="Nunito Sans" pitchFamily="2" charset="0"/>
            </a:endParaRPr>
          </a:p>
          <a:p>
            <a:r>
              <a:rPr lang="fr-BE" b="0" i="0" dirty="0">
                <a:solidFill>
                  <a:srgbClr val="9B9B9B"/>
                </a:solidFill>
                <a:effectLst/>
                <a:latin typeface="Nunito Sans" pitchFamily="2" charset="0"/>
              </a:rPr>
              <a:t>Vous êtes aidants proches faites vous aidez …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452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3402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571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Briser le silence </a:t>
            </a:r>
          </a:p>
          <a:p>
            <a:r>
              <a:rPr lang="fr-BE" dirty="0"/>
              <a:t>Amener vers …</a:t>
            </a:r>
          </a:p>
          <a:p>
            <a:r>
              <a:rPr lang="fr-BE" dirty="0"/>
              <a:t>Briser l’isolement 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7509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264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4349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32DFE-1F59-4FFF-BD29-7BF0887485A8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186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rgbClr val="41B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DAC82D-CA0E-4B74-A994-088870FB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D5E9365-901C-479B-ADFE-E7B58C4EA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7"/>
          <a:stretch/>
        </p:blipFill>
        <p:spPr>
          <a:xfrm>
            <a:off x="2131023" y="5251256"/>
            <a:ext cx="7756197" cy="1600200"/>
          </a:xfrm>
          <a:prstGeom prst="rect">
            <a:avLst/>
          </a:prstGeom>
        </p:spPr>
      </p:pic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F0F9309D-2939-44B2-ACDB-3D51C879D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5146" y="3232559"/>
            <a:ext cx="8289477" cy="922382"/>
          </a:xfrm>
        </p:spPr>
        <p:txBody>
          <a:bodyPr>
            <a:noAutofit/>
          </a:bodyPr>
          <a:lstStyle>
            <a:lvl1pPr marL="0" indent="0">
              <a:buNone/>
              <a:defRPr sz="32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Pour un avenir meilleur … plus solidaire ! 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FBEA178-0E94-0930-7285-D27F5237A0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1234" y="232941"/>
            <a:ext cx="2414608" cy="23557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2ED140-ADB8-508E-7016-9EDD3BAE0B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7549" y="5909914"/>
            <a:ext cx="1339307" cy="8928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44341D-1D73-62E8-99F7-14682327E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38600" y="5417471"/>
            <a:ext cx="1871285" cy="4924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00B1A53-C82C-9B6F-D66A-896D3C83C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24635" y="5326308"/>
            <a:ext cx="1519596" cy="674767"/>
          </a:xfrm>
          <a:prstGeom prst="rect">
            <a:avLst/>
          </a:prstGeom>
        </p:spPr>
      </p:pic>
      <p:sp>
        <p:nvSpPr>
          <p:cNvPr id="46" name="Espace réservé du texte 46">
            <a:extLst>
              <a:ext uri="{FF2B5EF4-FFF2-40B4-BE49-F238E27FC236}">
                <a16:creationId xmlns:a16="http://schemas.microsoft.com/office/drawing/2014/main" id="{E01EE501-F081-F817-B3BB-3A6F0A045B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7981" y="1410798"/>
            <a:ext cx="8451276" cy="922382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Soutenir le projet </a:t>
            </a:r>
          </a:p>
          <a:p>
            <a:pPr lvl="0"/>
            <a:r>
              <a:rPr lang="fr-FR" dirty="0"/>
              <a:t>SAM Le Réseau des Aidants !</a:t>
            </a:r>
            <a:endParaRPr lang="fr-BE" dirty="0"/>
          </a:p>
        </p:txBody>
      </p:sp>
      <p:pic>
        <p:nvPicPr>
          <p:cNvPr id="4" name="Image 3" descr="Une image contenant cercle&#10;&#10;Description générée automatiquement">
            <a:extLst>
              <a:ext uri="{FF2B5EF4-FFF2-40B4-BE49-F238E27FC236}">
                <a16:creationId xmlns:a16="http://schemas.microsoft.com/office/drawing/2014/main" id="{88E9F511-F581-0643-D3F4-B34A41887EE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12" y="6101419"/>
            <a:ext cx="696139" cy="6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2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DC9715-990B-4B2D-BB93-8AEEC89D8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BAD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8B351B-65B1-4DC7-A2F1-2DE16343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433D-2B76-4A0A-9A24-6C97AC81EB9B}" type="datetime1">
              <a:rPr lang="fr-BE" smtClean="0"/>
              <a:t>18-04-23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7E9A4A-9F82-4903-BB79-7CB9CE40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77B29F-1A7D-48F8-A7B9-331CDA4C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D729-BFF7-48F2-ABA9-47B6E690202B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Espace réservé du contenu 8">
            <a:extLst>
              <a:ext uri="{FF2B5EF4-FFF2-40B4-BE49-F238E27FC236}">
                <a16:creationId xmlns:a16="http://schemas.microsoft.com/office/drawing/2014/main" id="{645E6A84-B65F-417B-8B9D-E6B0F21A548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419483" y="6221413"/>
            <a:ext cx="283037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rgbClr val="FFC104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0C0B678-894E-E9DC-2E49-B58D039C0468}"/>
              </a:ext>
            </a:extLst>
          </p:cNvPr>
          <p:cNvSpPr txBox="1"/>
          <p:nvPr userDrawn="1"/>
        </p:nvSpPr>
        <p:spPr>
          <a:xfrm>
            <a:off x="0" y="6108154"/>
            <a:ext cx="12192000" cy="769441"/>
          </a:xfrm>
          <a:prstGeom prst="rect">
            <a:avLst/>
          </a:prstGeom>
          <a:solidFill>
            <a:srgbClr val="41BADF"/>
          </a:solidFill>
        </p:spPr>
        <p:txBody>
          <a:bodyPr wrap="square" rtlCol="0">
            <a:spAutoFit/>
          </a:bodyPr>
          <a:lstStyle/>
          <a:p>
            <a:endParaRPr lang="fr-FR" sz="1400" b="1" i="1" dirty="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fr-FR" sz="1600" b="1" i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SAM LE RESEAU DES AIDANTS, MIEUX QUE LE BOUCHE A OREILLE !  CREATEUR DE LIENS POUR UN MONDE PLUS SOLIDAIRE !</a:t>
            </a:r>
          </a:p>
          <a:p>
            <a:endParaRPr lang="fr-B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729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DC9715-990B-4B2D-BB93-8AEEC89D8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254" y="4609578"/>
            <a:ext cx="10515600" cy="1325563"/>
          </a:xfrm>
        </p:spPr>
        <p:txBody>
          <a:bodyPr/>
          <a:lstStyle>
            <a:lvl1pPr algn="ctr">
              <a:defRPr>
                <a:solidFill>
                  <a:srgbClr val="41BAD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8B351B-65B1-4DC7-A2F1-2DE16343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F5AB-C2C1-4504-B8F5-F6CBDAB3B7B8}" type="datetime1">
              <a:rPr lang="fr-BE" smtClean="0"/>
              <a:t>18-04-23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7E9A4A-9F82-4903-BB79-7CB9CE40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77B29F-1A7D-48F8-A7B9-331CDA4CC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1BADF"/>
                </a:solidFill>
              </a:defRPr>
            </a:lvl1pPr>
          </a:lstStyle>
          <a:p>
            <a:fld id="{F638D729-BFF7-48F2-ABA9-47B6E690202B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6" name="Espace réservé du contenu 8">
            <a:extLst>
              <a:ext uri="{FF2B5EF4-FFF2-40B4-BE49-F238E27FC236}">
                <a16:creationId xmlns:a16="http://schemas.microsoft.com/office/drawing/2014/main" id="{BB55C915-4C0A-4618-8031-0FA905220C0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419483" y="6221413"/>
            <a:ext cx="283037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rgbClr val="41BADF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7E7B90-6A22-77D9-E335-A41B123C0E6D}"/>
              </a:ext>
            </a:extLst>
          </p:cNvPr>
          <p:cNvSpPr txBox="1"/>
          <p:nvPr userDrawn="1"/>
        </p:nvSpPr>
        <p:spPr>
          <a:xfrm>
            <a:off x="0" y="6119336"/>
            <a:ext cx="12192000" cy="769441"/>
          </a:xfrm>
          <a:prstGeom prst="rect">
            <a:avLst/>
          </a:prstGeom>
          <a:solidFill>
            <a:srgbClr val="41BADF"/>
          </a:solidFill>
        </p:spPr>
        <p:txBody>
          <a:bodyPr wrap="square" rtlCol="0">
            <a:spAutoFit/>
          </a:bodyPr>
          <a:lstStyle/>
          <a:p>
            <a:endParaRPr lang="fr-FR" sz="1400" b="1" i="1" dirty="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fr-FR" sz="1600" b="1" i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SAM LE RESEAU DES AIDANTS, MIEUX QUE LE BOUCHE A OREILLE !  CREATEUR DE LIENS POUR UN MONDE PLUS SOLIDAIRE !</a:t>
            </a:r>
          </a:p>
          <a:p>
            <a:endParaRPr lang="fr-B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93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3B9A56-92E8-415C-A291-03DA414B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0B6F449-AF5F-41FE-9122-150245773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F23D48-F8B7-449E-996E-ACD0AD29A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5AFF36-F708-4E6A-A72F-E69CB53A8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62940-949F-448A-9726-341B634C7D1F}" type="datetime1">
              <a:rPr lang="fr-BE" smtClean="0"/>
              <a:t>18-04-23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D7FF5E8-DB17-4EDD-8A15-48F59955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C3C427-F16D-4189-BB9A-E1773E63E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1BADF"/>
                </a:solidFill>
              </a:defRPr>
            </a:lvl1pPr>
          </a:lstStyle>
          <a:p>
            <a:fld id="{F638D729-BFF7-48F2-ABA9-47B6E690202B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EE931A22-CE97-4E9A-A0C9-8A3C8CFC496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419483" y="6221413"/>
            <a:ext cx="283037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rgbClr val="41BADF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BFF959-C559-9949-86B4-994869CE956E}"/>
              </a:ext>
            </a:extLst>
          </p:cNvPr>
          <p:cNvSpPr txBox="1"/>
          <p:nvPr userDrawn="1"/>
        </p:nvSpPr>
        <p:spPr>
          <a:xfrm>
            <a:off x="0" y="6119336"/>
            <a:ext cx="12188858" cy="769441"/>
          </a:xfrm>
          <a:prstGeom prst="rect">
            <a:avLst/>
          </a:prstGeom>
          <a:solidFill>
            <a:srgbClr val="41BADF"/>
          </a:solidFill>
        </p:spPr>
        <p:txBody>
          <a:bodyPr wrap="square" rtlCol="0">
            <a:spAutoFit/>
          </a:bodyPr>
          <a:lstStyle/>
          <a:p>
            <a:endParaRPr lang="fr-FR" sz="1400" b="1" i="1" dirty="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fr-FR" sz="1600" b="1" i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SAM LE RESEAU DES AIDANTS, MIEUX QUE LE BOUCHE A OREILLE !  CREATEUR DE LIENS POUR UN MONDE PLUS SOLIDAIRE !</a:t>
            </a:r>
          </a:p>
          <a:p>
            <a:endParaRPr lang="fr-B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72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D69B90-6F7B-6B43-996D-03F2A8A8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BADF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63ECC5-21D0-324C-9D05-95D1F5201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5462CA-190F-234C-A152-2283889E7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376C7-1655-A64B-BC98-17125BB2FE3C}" type="datetimeFigureOut">
              <a:rPr lang="fr-FR" smtClean="0"/>
              <a:t>18/04/2023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AF4A71-D0E8-514B-9E06-F278FF1A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13D7CD-15CE-D143-BE12-9815149D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3ACC-AC34-7043-9BB4-29D7E61127E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695BAC-3F61-157B-0107-506C503A1975}"/>
              </a:ext>
            </a:extLst>
          </p:cNvPr>
          <p:cNvSpPr txBox="1"/>
          <p:nvPr userDrawn="1"/>
        </p:nvSpPr>
        <p:spPr>
          <a:xfrm>
            <a:off x="0" y="6119336"/>
            <a:ext cx="12192000" cy="769441"/>
          </a:xfrm>
          <a:prstGeom prst="rect">
            <a:avLst/>
          </a:prstGeom>
          <a:solidFill>
            <a:srgbClr val="41BADF"/>
          </a:solidFill>
        </p:spPr>
        <p:txBody>
          <a:bodyPr wrap="square" rtlCol="0">
            <a:spAutoFit/>
          </a:bodyPr>
          <a:lstStyle/>
          <a:p>
            <a:endParaRPr lang="fr-FR" sz="1400" b="1" i="1" dirty="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fr-FR" sz="1600" b="1" i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SAM LE RESEAU DES AIDANTS, MIEUX QUE LE BOUCHE A OREILLE !  CREATEUR DE LIENS POUR UN MONDE PLUS SOLIDAIRE !</a:t>
            </a:r>
          </a:p>
          <a:p>
            <a:endParaRPr lang="fr-B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DAC82D-CA0E-4B74-A994-088870FB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D5E9365-901C-479B-ADFE-E7B58C4EA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7"/>
          <a:stretch/>
        </p:blipFill>
        <p:spPr>
          <a:xfrm>
            <a:off x="2217902" y="5257800"/>
            <a:ext cx="7756197" cy="1600200"/>
          </a:xfrm>
          <a:prstGeom prst="rect">
            <a:avLst/>
          </a:prstGeom>
        </p:spPr>
      </p:pic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F0F9309D-2939-44B2-ACDB-3D51C879D4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54298" y="2962017"/>
            <a:ext cx="6356936" cy="922382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Titre de la présentation</a:t>
            </a:r>
            <a:endParaRPr lang="fr-BE" dirty="0"/>
          </a:p>
        </p:txBody>
      </p:sp>
      <p:sp>
        <p:nvSpPr>
          <p:cNvPr id="49" name="Espace réservé du contenu 48">
            <a:extLst>
              <a:ext uri="{FF2B5EF4-FFF2-40B4-BE49-F238E27FC236}">
                <a16:creationId xmlns:a16="http://schemas.microsoft.com/office/drawing/2014/main" id="{7AEF27C7-801C-42B6-AD4E-B9A8F46F31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154298" y="4000527"/>
            <a:ext cx="3615765" cy="3241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  <p:pic>
        <p:nvPicPr>
          <p:cNvPr id="61" name="Image 60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9AFF5E-AC77-4085-A31E-428023A2E0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769" y="5600321"/>
            <a:ext cx="1108294" cy="4898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3D57D6-5599-42C4-CB2C-E4A61A60B3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17185" y="114274"/>
            <a:ext cx="2615929" cy="2552126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C7560952-6DC6-DB6B-A2C7-F2B6EB5B40C3}"/>
              </a:ext>
            </a:extLst>
          </p:cNvPr>
          <p:cNvSpPr txBox="1"/>
          <p:nvPr userDrawn="1"/>
        </p:nvSpPr>
        <p:spPr>
          <a:xfrm>
            <a:off x="4085383" y="5176989"/>
            <a:ext cx="3156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800" b="1" i="1" dirty="0">
                <a:solidFill>
                  <a:srgbClr val="41BADF"/>
                </a:solidFill>
                <a:effectLst/>
                <a:latin typeface="Heebo" pitchFamily="2" charset="-79"/>
                <a:cs typeface="Heebo" pitchFamily="2" charset="-79"/>
              </a:rPr>
              <a:t>Un projet qui n’aurait pas vu le jour sans le soutien de :</a:t>
            </a:r>
          </a:p>
          <a:p>
            <a:pPr algn="ctr"/>
            <a:endParaRPr lang="fr-BE" dirty="0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97D8328-EB9F-0FE4-A24B-992C55F0A3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73829" y="5487158"/>
            <a:ext cx="904561" cy="603040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44184FD-36C3-44DA-0C9D-AC1BB8AF90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030335" y="6390174"/>
            <a:ext cx="1633302" cy="429816"/>
          </a:xfrm>
          <a:prstGeom prst="rect">
            <a:avLst/>
          </a:prstGeom>
        </p:spPr>
      </p:pic>
      <p:pic>
        <p:nvPicPr>
          <p:cNvPr id="4" name="Image 3" descr="Une image contenant cercle&#10;&#10;Description générée automatiquement">
            <a:extLst>
              <a:ext uri="{FF2B5EF4-FFF2-40B4-BE49-F238E27FC236}">
                <a16:creationId xmlns:a16="http://schemas.microsoft.com/office/drawing/2014/main" id="{61EFF735-91BF-6692-D5DF-274A82C316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08" y="6273110"/>
            <a:ext cx="593557" cy="57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2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10BE4F-1B20-4A32-987A-2E7164353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41BAD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432A7E-6BDE-46B4-9D12-1E7E3CC3E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C1FC2E-99C3-4039-B3AC-1A73B9115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84AEB-9818-48B5-A192-E9BF9149E606}" type="datetime1">
              <a:rPr lang="fr-BE" smtClean="0"/>
              <a:t>18-04-23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DAC82D-CA0E-4B74-A994-088870FB5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F17D32-97D4-476F-A590-202B110D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8D729-BFF7-48F2-ABA9-47B6E690202B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7" name="Espace réservé du contenu 8">
            <a:extLst>
              <a:ext uri="{FF2B5EF4-FFF2-40B4-BE49-F238E27FC236}">
                <a16:creationId xmlns:a16="http://schemas.microsoft.com/office/drawing/2014/main" id="{0D336C8B-9E9C-4C3E-815E-A36238A6116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419483" y="6221413"/>
            <a:ext cx="283037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AB2D860-7F03-3785-FA29-B65ADAA5A936}"/>
              </a:ext>
            </a:extLst>
          </p:cNvPr>
          <p:cNvSpPr txBox="1"/>
          <p:nvPr userDrawn="1"/>
        </p:nvSpPr>
        <p:spPr>
          <a:xfrm>
            <a:off x="0" y="6088559"/>
            <a:ext cx="12192000" cy="769441"/>
          </a:xfrm>
          <a:prstGeom prst="rect">
            <a:avLst/>
          </a:prstGeom>
          <a:solidFill>
            <a:srgbClr val="41BADF"/>
          </a:solidFill>
        </p:spPr>
        <p:txBody>
          <a:bodyPr wrap="square" rtlCol="0">
            <a:spAutoFit/>
          </a:bodyPr>
          <a:lstStyle/>
          <a:p>
            <a:endParaRPr lang="fr-FR" sz="1400" b="1" i="1" dirty="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fr-FR" sz="1600" b="1" i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SAM LE RESEAU DES AIDANTS, MIEUX QUE LE BOUCHE A OREILLE !  CREATEUR DE LIENS POUR UN MONDE PLUS SOLIDAIRE !</a:t>
            </a:r>
          </a:p>
          <a:p>
            <a:endParaRPr lang="fr-B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0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rgbClr val="41B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10BE4F-1B20-4A32-987A-2E7164353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D432A7E-6BDE-46B4-9D12-1E7E3CC3E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fr-BE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F17D32-97D4-476F-A590-202B110D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638D729-BFF7-48F2-ABA9-47B6E690202B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5E7E9B11-4B40-4D61-B1A5-972F0C198EA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419483" y="6221413"/>
            <a:ext cx="283037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62601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0859D-614C-4E21-9CEF-908458CA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41BAD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1004A-91E3-4595-A109-D0535AF74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D86D6-6DA4-4FC9-8AD0-FE258FD0A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CF660-8F79-42EA-A84F-C560AE984F3A}" type="datetime1">
              <a:rPr lang="fr-BE" smtClean="0"/>
              <a:t>18-04-23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389B35-9C6C-4F95-81FA-9865127A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63EC2-A16C-4EBC-8DF0-DF45E239B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41BADF"/>
                </a:solidFill>
              </a:defRPr>
            </a:lvl1pPr>
          </a:lstStyle>
          <a:p>
            <a:fld id="{F638D729-BFF7-48F2-ABA9-47B6E690202B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314C1024-E779-4D1B-A3F9-BAC678D718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419483" y="6221413"/>
            <a:ext cx="283037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rgbClr val="41BADF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74299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41B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0859D-614C-4E21-9CEF-908458CA1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A1004A-91E3-4595-A109-D0535AF74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4854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5C487CA-9FB6-5B4D-4AE3-6EC96E895B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84040"/>
            <a:ext cx="12192000" cy="7638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522986-9AA3-4CA1-AF27-A196AA5E9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BAD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6CEB69-986A-446C-B0E6-FA4806E93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5FFB66A6-B3AC-4EF6-A3B2-116A71BABD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419483" y="6221413"/>
            <a:ext cx="283037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rgbClr val="41BADF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40424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86E81F8-D39C-631B-11B5-52202FD9F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094105"/>
            <a:ext cx="12192000" cy="7638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20B5D5D-7408-49A5-A9A0-A2DAC83B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BAD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8D657F-82EC-4929-996F-FA6A90865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BF30B0F-81BA-4EDC-BBEE-FD826A07C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D7BFCF-F5B5-4413-801F-D78917932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347" y="64928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F50BB5-3CB1-4C61-9562-5ED07E8EBAF9}" type="datetime1">
              <a:rPr lang="fr-BE" smtClean="0"/>
              <a:pPr/>
              <a:t>18-04-23</a:t>
            </a:fld>
            <a:endParaRPr lang="fr-BE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67E6948-D242-4C4D-9910-DA9AB62CC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8D729-BFF7-48F2-ABA9-47B6E690202B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42842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666CD4-D021-493F-AEFB-495BFB893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41BAD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8F4792-71BC-4D5D-91E9-091C9ABAB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4493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CA152C-E82C-4C8E-83B6-48449497E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97791"/>
            <a:ext cx="5157787" cy="339187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AE154C3-1E6C-4703-82B4-D43F978BD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4493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47722B0-B1A2-47D8-94F6-371ADE9A5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97791"/>
            <a:ext cx="5183188" cy="33918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3254DB2-F617-4521-BB36-5C99A494B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FFA3-50BE-487D-AF14-66796AD00567}" type="datetime1">
              <a:rPr lang="fr-BE" smtClean="0"/>
              <a:t>18-04-23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D1DD9D1-FA19-4649-A497-DF28F63BE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AC80F85-6B07-4403-BD12-2437A0DD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854" y="6322965"/>
            <a:ext cx="52479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38D729-BFF7-48F2-ABA9-47B6E690202B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10" name="Espace réservé du contenu 8">
            <a:extLst>
              <a:ext uri="{FF2B5EF4-FFF2-40B4-BE49-F238E27FC236}">
                <a16:creationId xmlns:a16="http://schemas.microsoft.com/office/drawing/2014/main" id="{7C01A1E9-C6E8-4DD6-95F1-FF62951B124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69441" y="6354043"/>
            <a:ext cx="2830372" cy="365125"/>
          </a:xfrm>
        </p:spPr>
        <p:txBody>
          <a:bodyPr anchor="ctr">
            <a:no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/>
              <a:t>Auteur de la présentation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BD830D-2BB1-104F-130D-86F18860201F}"/>
              </a:ext>
            </a:extLst>
          </p:cNvPr>
          <p:cNvSpPr txBox="1"/>
          <p:nvPr userDrawn="1"/>
        </p:nvSpPr>
        <p:spPr>
          <a:xfrm>
            <a:off x="0" y="6151884"/>
            <a:ext cx="12257988" cy="769441"/>
          </a:xfrm>
          <a:prstGeom prst="rect">
            <a:avLst/>
          </a:prstGeom>
          <a:solidFill>
            <a:srgbClr val="41BADF"/>
          </a:solidFill>
        </p:spPr>
        <p:txBody>
          <a:bodyPr wrap="square" rtlCol="0">
            <a:spAutoFit/>
          </a:bodyPr>
          <a:lstStyle/>
          <a:p>
            <a:endParaRPr lang="fr-FR" sz="1400" b="1" i="1" dirty="0">
              <a:solidFill>
                <a:schemeClr val="bg1"/>
              </a:solidFill>
              <a:effectLst/>
              <a:latin typeface="Heebo" pitchFamily="2" charset="-79"/>
              <a:cs typeface="Heebo" pitchFamily="2" charset="-79"/>
            </a:endParaRPr>
          </a:p>
          <a:p>
            <a:pPr algn="ctr"/>
            <a:r>
              <a:rPr lang="fr-FR" sz="1600" b="1" i="1" dirty="0">
                <a:solidFill>
                  <a:schemeClr val="bg1"/>
                </a:solidFill>
                <a:effectLst/>
                <a:latin typeface="Heebo" pitchFamily="2" charset="-79"/>
                <a:cs typeface="Heebo" pitchFamily="2" charset="-79"/>
              </a:rPr>
              <a:t>SAM LE RESEAU DES AIDANTS, MIEUX QUE LE BOUCHE A OREILLE !  CREATEUR DE LIENS POUR UN MONDE PLUS SOLIDAIRE !</a:t>
            </a:r>
          </a:p>
          <a:p>
            <a:endParaRPr lang="fr-BE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40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CB19BBA-ACD6-45A4-8111-0857A57C6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AB88D9-26B0-4BD5-8708-22AA6902A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BA9469-892C-4FF2-8D2D-FFC5E08A3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Nunito" panose="00000500000000000000" pitchFamily="2" charset="0"/>
              </a:defRPr>
            </a:lvl1pPr>
          </a:lstStyle>
          <a:p>
            <a:fld id="{9DB80C55-A54D-44A5-8771-D6A47349C97F}" type="datetime1">
              <a:rPr lang="fr-BE" smtClean="0"/>
              <a:t>18-04-23</a:t>
            </a:fld>
            <a:endParaRPr lang="fr-BE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DDAAD2-5986-4960-87B6-765F703C1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Nunito" panose="00000500000000000000" pitchFamily="2" charset="0"/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1F989D-244E-4BB4-BDB5-47294B204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854" y="6221413"/>
            <a:ext cx="52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rgbClr val="F5A201"/>
                </a:solidFill>
                <a:latin typeface="Nunito" panose="00000500000000000000" pitchFamily="2" charset="0"/>
              </a:defRPr>
            </a:lvl1pPr>
          </a:lstStyle>
          <a:p>
            <a:fld id="{F638D729-BFF7-48F2-ABA9-47B6E690202B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9833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49" r:id="rId3"/>
    <p:sldLayoutId id="2147483658" r:id="rId4"/>
    <p:sldLayoutId id="2147483651" r:id="rId5"/>
    <p:sldLayoutId id="2147483659" r:id="rId6"/>
    <p:sldLayoutId id="2147483650" r:id="rId7"/>
    <p:sldLayoutId id="2147483652" r:id="rId8"/>
    <p:sldLayoutId id="2147483653" r:id="rId9"/>
    <p:sldLayoutId id="2147483654" r:id="rId10"/>
    <p:sldLayoutId id="2147483662" r:id="rId11"/>
    <p:sldLayoutId id="2147483657" r:id="rId12"/>
    <p:sldLayoutId id="214748366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1BADF"/>
          </a:solidFill>
          <a:latin typeface="Nunito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Nunito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dw4s49DYi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a1y3VJ4GdPI?feature=oembed" TargetMode="Externa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9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dw4s49DYi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dw4s49DYi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B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F35B316-D41C-8E09-D941-B12F8741C90C}"/>
              </a:ext>
            </a:extLst>
          </p:cNvPr>
          <p:cNvSpPr txBox="1"/>
          <p:nvPr/>
        </p:nvSpPr>
        <p:spPr>
          <a:xfrm>
            <a:off x="1733362" y="1627656"/>
            <a:ext cx="8130407" cy="163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FR" sz="4400" b="1" dirty="0">
                <a:solidFill>
                  <a:schemeClr val="bg1"/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Soutenir le projet </a:t>
            </a:r>
            <a:endParaRPr lang="fr-BE" sz="4400" b="1" dirty="0">
              <a:solidFill>
                <a:schemeClr val="bg1"/>
              </a:solidFill>
              <a:effectLst/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4400" b="1" dirty="0">
                <a:solidFill>
                  <a:schemeClr val="bg1"/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SAM Le Réseau des Aidants !</a:t>
            </a:r>
            <a:endParaRPr lang="fr-BE" sz="4400" b="1" dirty="0">
              <a:solidFill>
                <a:schemeClr val="bg1"/>
              </a:solidFill>
              <a:effectLst/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49A88A-7836-4CDC-9592-8A8F30AEBDCB}"/>
              </a:ext>
            </a:extLst>
          </p:cNvPr>
          <p:cNvSpPr txBox="1"/>
          <p:nvPr/>
        </p:nvSpPr>
        <p:spPr>
          <a:xfrm>
            <a:off x="2136988" y="3598232"/>
            <a:ext cx="69255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800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… </a:t>
            </a:r>
            <a:r>
              <a:rPr lang="fr-BE" sz="3200" b="1" i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pour un avenir plus solidaire !</a:t>
            </a:r>
            <a:endParaRPr lang="fr-BE" sz="32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41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"/>
    </mc:Choice>
    <mc:Fallback xmlns="">
      <p:transition spd="slow" advTm="79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B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F35B316-D41C-8E09-D941-B12F8741C90C}"/>
              </a:ext>
            </a:extLst>
          </p:cNvPr>
          <p:cNvSpPr txBox="1"/>
          <p:nvPr/>
        </p:nvSpPr>
        <p:spPr>
          <a:xfrm>
            <a:off x="691763" y="1115296"/>
            <a:ext cx="11062914" cy="539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44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Et ça fonctionne ! 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BE" sz="44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43100" lvl="3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2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Couverture media au RDV</a:t>
            </a:r>
          </a:p>
          <a:p>
            <a:pPr marL="1943100" lvl="3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r-BE" sz="32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43100" lvl="3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2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d’1 million de personnes touchées en 4 ans</a:t>
            </a:r>
          </a:p>
          <a:p>
            <a:pPr lvl="3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BE" sz="32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43100" lvl="3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2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+ 20% de fréquentation chaque année</a:t>
            </a:r>
          </a:p>
          <a:p>
            <a:pPr lvl="3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BE" sz="32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Une image contenant logo&#10;&#10;Description générée automatiquement">
            <a:extLst>
              <a:ext uri="{FF2B5EF4-FFF2-40B4-BE49-F238E27FC236}">
                <a16:creationId xmlns:a16="http://schemas.microsoft.com/office/drawing/2014/main" id="{3F973D42-2754-75A8-49FD-DDF13B9C46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6" t="26550" r="36983" b="26261"/>
          <a:stretch/>
        </p:blipFill>
        <p:spPr>
          <a:xfrm>
            <a:off x="7034254" y="2643407"/>
            <a:ext cx="779227" cy="785593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3EA04D-8500-031E-8D7B-ED3ABC9ECD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25188" r="23380" b="23575"/>
          <a:stretch/>
        </p:blipFill>
        <p:spPr>
          <a:xfrm>
            <a:off x="7813481" y="2458905"/>
            <a:ext cx="1416084" cy="1154596"/>
          </a:xfrm>
          <a:prstGeom prst="rect">
            <a:avLst/>
          </a:prstGeom>
        </p:spPr>
      </p:pic>
      <p:pic>
        <p:nvPicPr>
          <p:cNvPr id="8" name="Image 7" descr="Une image contenant texte, flèche&#10;&#10;Description générée automatiquement">
            <a:extLst>
              <a:ext uri="{FF2B5EF4-FFF2-40B4-BE49-F238E27FC236}">
                <a16:creationId xmlns:a16="http://schemas.microsoft.com/office/drawing/2014/main" id="{4EE5348A-86FC-B31A-3769-195723790D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4" t="26491" r="19359" b="29159"/>
          <a:stretch/>
        </p:blipFill>
        <p:spPr>
          <a:xfrm>
            <a:off x="280613" y="304600"/>
            <a:ext cx="2897360" cy="1799168"/>
          </a:xfrm>
          <a:prstGeom prst="rect">
            <a:avLst/>
          </a:prstGeom>
        </p:spPr>
      </p:pic>
      <p:pic>
        <p:nvPicPr>
          <p:cNvPr id="10" name="Image 9" descr="Une image contenant logo&#10;&#10;Description générée automatiquement">
            <a:extLst>
              <a:ext uri="{FF2B5EF4-FFF2-40B4-BE49-F238E27FC236}">
                <a16:creationId xmlns:a16="http://schemas.microsoft.com/office/drawing/2014/main" id="{E168F0A1-E88F-4090-B37E-9B42651241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1" t="28522" r="32994" b="26352"/>
          <a:stretch/>
        </p:blipFill>
        <p:spPr>
          <a:xfrm>
            <a:off x="10008261" y="4341412"/>
            <a:ext cx="1453557" cy="1504636"/>
          </a:xfrm>
          <a:prstGeom prst="rect">
            <a:avLst/>
          </a:prstGeom>
        </p:spPr>
      </p:pic>
      <p:pic>
        <p:nvPicPr>
          <p:cNvPr id="4" name="Image 3" descr="Une image contenant cercle&#10;&#10;Description générée automatiquement">
            <a:extLst>
              <a:ext uri="{FF2B5EF4-FFF2-40B4-BE49-F238E27FC236}">
                <a16:creationId xmlns:a16="http://schemas.microsoft.com/office/drawing/2014/main" id="{64928ADF-8576-17AF-3BCC-F7C36AAF9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028" y="304600"/>
            <a:ext cx="1808359" cy="22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"/>
    </mc:Choice>
    <mc:Fallback xmlns="">
      <p:transition spd="slow" advTm="79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: Rounded Corners 116" hidden="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7D06D4-993E-620F-618C-678E172F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B7E33ACC-AC34-7043-9BB4-29D7E61127E8}" type="slidenum">
              <a:rPr lang="en-US" sz="12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11</a:t>
            </a:fld>
            <a:endParaRPr lang="en-US" sz="1200" b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B61825CF-7511-1523-1F68-1F7765497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6903"/>
            <a:ext cx="12364271" cy="6954903"/>
          </a:xfrm>
          <a:prstGeom prst="rect">
            <a:avLst/>
          </a:prstGeom>
          <a:solidFill>
            <a:srgbClr val="41BADF"/>
          </a:solidFill>
        </p:spPr>
      </p:pic>
    </p:spTree>
    <p:extLst>
      <p:ext uri="{BB962C8B-B14F-4D97-AF65-F5344CB8AC3E}">
        <p14:creationId xmlns:p14="http://schemas.microsoft.com/office/powerpoint/2010/main" val="2032920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F35B316-D41C-8E09-D941-B12F8741C90C}"/>
              </a:ext>
            </a:extLst>
          </p:cNvPr>
          <p:cNvSpPr txBox="1"/>
          <p:nvPr/>
        </p:nvSpPr>
        <p:spPr>
          <a:xfrm>
            <a:off x="-286246" y="-46856"/>
            <a:ext cx="12478246" cy="695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4000" b="1" i="1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Deuxième levier : </a:t>
            </a:r>
            <a:r>
              <a:rPr lang="en-US" sz="4000" b="1" i="1" u="sng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Aider </a:t>
            </a:r>
            <a:r>
              <a:rPr lang="en-US" sz="4000" b="1" i="1" u="sng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concrètement</a:t>
            </a:r>
            <a:r>
              <a:rPr lang="en-US" sz="4000" b="1" i="1" u="sng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b="1" i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ceux</a:t>
            </a:r>
            <a:r>
              <a:rPr lang="en-US" sz="4000" b="1" i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qui </a:t>
            </a:r>
            <a:r>
              <a:rPr lang="en-US" sz="4000" b="1" i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aident</a:t>
            </a:r>
            <a:r>
              <a:rPr lang="en-US" sz="4000" b="1" i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!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4000" b="1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</a:t>
            </a:r>
            <a:r>
              <a:rPr lang="fr-BE" sz="4400" b="1" i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Outils vecteurs de solidarités :</a:t>
            </a:r>
            <a:endParaRPr lang="fr-BE" sz="4400" b="1" i="1" dirty="0">
              <a:solidFill>
                <a:srgbClr val="FFFFFF"/>
              </a:solidFill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fr-BE" sz="1000" b="1" dirty="0">
              <a:solidFill>
                <a:srgbClr val="FFFFFF"/>
              </a:solidFill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2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🌏Moteur de recherche dédié : le </a:t>
            </a:r>
            <a:r>
              <a:rPr lang="fr-BE" sz="3200" b="1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 Google » des SAM </a:t>
            </a:r>
          </a:p>
          <a:p>
            <a:pPr lvl="4">
              <a:tabLst>
                <a:tab pos="457200" algn="l"/>
              </a:tabLst>
            </a:pPr>
            <a:r>
              <a:rPr lang="fr-BE" sz="8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  </a:t>
            </a:r>
          </a:p>
          <a:p>
            <a:pPr marL="2286000" lvl="4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2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📞 Permanence téléphonique 7/7</a:t>
            </a:r>
          </a:p>
          <a:p>
            <a:pPr marL="2286000" lvl="4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r-BE" sz="800" dirty="0">
              <a:solidFill>
                <a:schemeClr val="bg1"/>
              </a:solidFill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2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⚖️ Permanence juridique du jeudi </a:t>
            </a:r>
          </a:p>
          <a:p>
            <a:pPr marL="2286000" lvl="4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r-BE" sz="800" dirty="0">
              <a:solidFill>
                <a:schemeClr val="bg1"/>
              </a:solidFill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2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🎥 Vidéos explicatives …</a:t>
            </a:r>
          </a:p>
          <a:p>
            <a:pPr marL="2286000" lvl="4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fr-BE" sz="800" dirty="0">
              <a:solidFill>
                <a:schemeClr val="bg1"/>
              </a:solidFill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lvl="4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28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📅 </a:t>
            </a:r>
            <a:r>
              <a:rPr lang="fr-BE" sz="32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Evénements dédiés à l’information</a:t>
            </a:r>
          </a:p>
          <a:p>
            <a:pPr lvl="4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28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      </a:t>
            </a:r>
            <a:r>
              <a:rPr lang="fr-BE" sz="2000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(Sam Café, Journée autonomie à domicile…)  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BE" sz="3200" b="1" i="1" dirty="0">
              <a:solidFill>
                <a:schemeClr val="bg1"/>
              </a:solidFill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"/>
    </mc:Choice>
    <mc:Fallback xmlns="">
      <p:transition spd="slow" advTm="794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AABA0-D9F0-89DB-50A7-62F7AE86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sam-mockup-cta">
            <a:hlinkClick r:id="" action="ppaction://media"/>
            <a:extLst>
              <a:ext uri="{FF2B5EF4-FFF2-40B4-BE49-F238E27FC236}">
                <a16:creationId xmlns:a16="http://schemas.microsoft.com/office/drawing/2014/main" id="{B4D434B3-ED32-559B-3048-532FDC6C43B9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221413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D4F06A-0AD1-CB67-AB1C-D57FA40C91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DBBB4E-4931-653B-E8EC-A9A7BA136490}"/>
              </a:ext>
            </a:extLst>
          </p:cNvPr>
          <p:cNvSpPr txBox="1"/>
          <p:nvPr/>
        </p:nvSpPr>
        <p:spPr>
          <a:xfrm>
            <a:off x="-214684" y="56776"/>
            <a:ext cx="12478246" cy="805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4400" b="1" dirty="0">
                <a:solidFill>
                  <a:schemeClr val="bg1"/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Concrètement ça donne quoi …?</a:t>
            </a:r>
            <a:endParaRPr lang="fr-BE" sz="4400" b="1" i="1" dirty="0">
              <a:solidFill>
                <a:schemeClr val="bg1"/>
              </a:solidFill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18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4"/>
    </mc:Choice>
    <mc:Fallback xmlns="">
      <p:transition spd="slow" advTm="1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56" objId="5"/>
        <p14:stopEvt time="13389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EC4E48-5609-9F5C-6F28-543D904D5E70}"/>
              </a:ext>
            </a:extLst>
          </p:cNvPr>
          <p:cNvSpPr/>
          <p:nvPr/>
        </p:nvSpPr>
        <p:spPr>
          <a:xfrm>
            <a:off x="0" y="1"/>
            <a:ext cx="8754386" cy="68579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BCC7293-04FC-450C-20D7-88C1178FAA2A}"/>
              </a:ext>
            </a:extLst>
          </p:cNvPr>
          <p:cNvSpPr txBox="1"/>
          <p:nvPr/>
        </p:nvSpPr>
        <p:spPr>
          <a:xfrm>
            <a:off x="152083" y="-107156"/>
            <a:ext cx="5676223" cy="1085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en-US" sz="5400" b="1" i="1" kern="1200" dirty="0">
                <a:solidFill>
                  <a:srgbClr val="41BADF"/>
                </a:solidFill>
                <a:latin typeface="+mj-lt"/>
                <a:ea typeface="+mj-ea"/>
                <a:cs typeface="+mj-cs"/>
              </a:rPr>
              <a:t>Et </a:t>
            </a:r>
            <a:r>
              <a:rPr lang="en-US" sz="5400" b="1" i="1" kern="1200" dirty="0" err="1">
                <a:solidFill>
                  <a:srgbClr val="41BADF"/>
                </a:solidFill>
                <a:latin typeface="+mj-lt"/>
                <a:ea typeface="+mj-ea"/>
                <a:cs typeface="+mj-cs"/>
              </a:rPr>
              <a:t>ça</a:t>
            </a:r>
            <a:r>
              <a:rPr lang="en-US" sz="5400" b="1" i="1" kern="1200" dirty="0">
                <a:solidFill>
                  <a:srgbClr val="41BAD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i="1" kern="1200" dirty="0" err="1">
                <a:solidFill>
                  <a:srgbClr val="41BADF"/>
                </a:solidFill>
                <a:latin typeface="+mj-lt"/>
                <a:ea typeface="+mj-ea"/>
                <a:cs typeface="+mj-cs"/>
              </a:rPr>
              <a:t>fonctionne</a:t>
            </a:r>
            <a:r>
              <a:rPr lang="en-US" sz="5400" b="1" i="1" kern="1200" dirty="0">
                <a:solidFill>
                  <a:srgbClr val="41BADF"/>
                </a:solidFill>
                <a:latin typeface="+mj-lt"/>
                <a:ea typeface="+mj-ea"/>
                <a:cs typeface="+mj-cs"/>
              </a:rPr>
              <a:t> !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279BED-DA9E-E8E9-0D0E-99B1822C6795}"/>
              </a:ext>
            </a:extLst>
          </p:cNvPr>
          <p:cNvSpPr txBox="1"/>
          <p:nvPr/>
        </p:nvSpPr>
        <p:spPr>
          <a:xfrm>
            <a:off x="0" y="1383527"/>
            <a:ext cx="7776376" cy="46117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  <a:buFont typeface="Wingdings" panose="05000000000000000000" pitchFamily="2" charset="2"/>
              <a:buChar char="q"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métiers </a:t>
            </a:r>
            <a:r>
              <a:rPr lang="en-US" sz="3500" dirty="0" err="1"/>
              <a:t>référencés</a:t>
            </a:r>
            <a:r>
              <a:rPr lang="en-US" sz="3500" dirty="0"/>
              <a:t> … </a:t>
            </a:r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  <a:buFont typeface="Wingdings" panose="05000000000000000000" pitchFamily="2" charset="2"/>
              <a:buChar char="q"/>
            </a:pPr>
            <a:endParaRPr lang="en-US" sz="1000" dirty="0"/>
          </a:p>
          <a:p>
            <a:pPr marL="1143000" lvl="2" indent="-457200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de </a:t>
            </a:r>
            <a:r>
              <a:rPr lang="en-US" sz="3000" dirty="0" err="1"/>
              <a:t>l’aide</a:t>
            </a:r>
            <a:r>
              <a:rPr lang="en-US" sz="3000" dirty="0"/>
              <a:t>, du </a:t>
            </a:r>
            <a:r>
              <a:rPr lang="en-US" sz="3000" dirty="0" err="1"/>
              <a:t>soin</a:t>
            </a:r>
            <a:r>
              <a:rPr lang="en-US" sz="3000" dirty="0"/>
              <a:t>, de </a:t>
            </a:r>
            <a:r>
              <a:rPr lang="en-US" sz="3000" dirty="0" err="1"/>
              <a:t>l’adaptation</a:t>
            </a:r>
            <a:r>
              <a:rPr lang="en-US" sz="3000" dirty="0"/>
              <a:t> du domicile, des </a:t>
            </a:r>
            <a:r>
              <a:rPr lang="en-US" sz="3000" dirty="0" err="1"/>
              <a:t>loisirs</a:t>
            </a:r>
            <a:r>
              <a:rPr lang="en-US" sz="3000" dirty="0"/>
              <a:t> </a:t>
            </a:r>
            <a:r>
              <a:rPr lang="en-US" sz="3000" dirty="0" err="1"/>
              <a:t>adaptés</a:t>
            </a:r>
            <a:r>
              <a:rPr lang="en-US" sz="3000" dirty="0"/>
              <a:t>, de la mode </a:t>
            </a:r>
            <a:r>
              <a:rPr lang="en-US" sz="3000" dirty="0" err="1"/>
              <a:t>adaptée</a:t>
            </a:r>
            <a:r>
              <a:rPr lang="en-US" sz="3000" dirty="0"/>
              <a:t>, de </a:t>
            </a:r>
            <a:r>
              <a:rPr lang="en-US" sz="3000" dirty="0" err="1"/>
              <a:t>l’assistance</a:t>
            </a:r>
            <a:r>
              <a:rPr lang="en-US" sz="3000" dirty="0"/>
              <a:t> </a:t>
            </a:r>
            <a:r>
              <a:rPr lang="en-US" sz="3000" dirty="0" err="1"/>
              <a:t>sociale</a:t>
            </a:r>
            <a:r>
              <a:rPr lang="en-US" sz="3000" dirty="0"/>
              <a:t>, du </a:t>
            </a:r>
            <a:r>
              <a:rPr lang="en-US" sz="3000" dirty="0" err="1"/>
              <a:t>secteur</a:t>
            </a:r>
            <a:r>
              <a:rPr lang="en-US" sz="3000" dirty="0"/>
              <a:t> </a:t>
            </a:r>
            <a:r>
              <a:rPr lang="en-US" sz="3000" dirty="0" err="1"/>
              <a:t>mutualiste</a:t>
            </a:r>
            <a:r>
              <a:rPr lang="en-US" sz="3000" dirty="0"/>
              <a:t>,  des asbl de quartier… de patients…</a:t>
            </a:r>
            <a:r>
              <a:rPr lang="en-US" sz="3000" dirty="0" err="1"/>
              <a:t>etc</a:t>
            </a:r>
            <a:endParaRPr lang="en-US" sz="3000" dirty="0"/>
          </a:p>
          <a:p>
            <a:pPr marL="1143000" lvl="2" indent="-457200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1143000" lvl="2" indent="-457200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  <a:buFont typeface="Wingdings" panose="05000000000000000000" pitchFamily="2" charset="2"/>
              <a:buChar char="§"/>
            </a:pPr>
            <a:r>
              <a:rPr lang="en-US" sz="3000" dirty="0"/>
              <a:t>de </a:t>
            </a:r>
            <a:r>
              <a:rPr lang="en-US" sz="3000" dirty="0" err="1"/>
              <a:t>l’indépendant</a:t>
            </a:r>
            <a:r>
              <a:rPr lang="en-US" sz="3000" dirty="0"/>
              <a:t> à </a:t>
            </a:r>
            <a:r>
              <a:rPr lang="en-US" sz="3000" dirty="0" err="1"/>
              <a:t>l’asbl</a:t>
            </a:r>
            <a:r>
              <a:rPr lang="en-US" sz="3000" dirty="0"/>
              <a:t> </a:t>
            </a:r>
            <a:r>
              <a:rPr lang="en-US" sz="3000" dirty="0" err="1"/>
              <a:t>en</a:t>
            </a:r>
            <a:r>
              <a:rPr lang="en-US" sz="3000" dirty="0"/>
              <a:t> passant par la SPRL et les grands groups</a:t>
            </a:r>
          </a:p>
          <a:p>
            <a:pPr marL="685800" lvl="2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</a:pPr>
            <a:endParaRPr lang="en-US" sz="30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  <a:buFont typeface="Wingdings" panose="05000000000000000000" pitchFamily="2" charset="2"/>
              <a:buChar char="q"/>
            </a:pPr>
            <a:r>
              <a:rPr lang="en-US" sz="3500" b="1" dirty="0"/>
              <a:t>+ de 4000 </a:t>
            </a:r>
            <a:r>
              <a:rPr lang="en-US" sz="3500" b="1" dirty="0" err="1"/>
              <a:t>professionnels</a:t>
            </a:r>
            <a:r>
              <a:rPr lang="en-US" sz="3500" b="1" dirty="0"/>
              <a:t> </a:t>
            </a:r>
            <a:r>
              <a:rPr lang="en-US" sz="3500" dirty="0" err="1"/>
              <a:t>inscrits</a:t>
            </a:r>
            <a:endParaRPr lang="en-US" sz="35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  <a:buFont typeface="Wingdings" panose="05000000000000000000" pitchFamily="2" charset="2"/>
              <a:buChar char="q"/>
            </a:pPr>
            <a:endParaRPr lang="en-US" sz="900" dirty="0"/>
          </a:p>
          <a:p>
            <a:pPr marL="685800" indent="-457200">
              <a:lnSpc>
                <a:spcPct val="90000"/>
              </a:lnSpc>
              <a:spcAft>
                <a:spcPts val="600"/>
              </a:spcAft>
              <a:buClr>
                <a:srgbClr val="41BADF"/>
              </a:buClr>
              <a:buFont typeface="Wingdings" panose="05000000000000000000" pitchFamily="2" charset="2"/>
              <a:buChar char="q"/>
            </a:pPr>
            <a:r>
              <a:rPr lang="en-US" sz="3500" b="1" dirty="0"/>
              <a:t>+ 800 sites </a:t>
            </a:r>
            <a:r>
              <a:rPr lang="en-US" sz="3500" dirty="0" err="1"/>
              <a:t>référencés</a:t>
            </a:r>
            <a:r>
              <a:rPr lang="en-US" sz="35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Image 4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433211E9-AC4D-85BF-314A-A5384CC51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5" y="1789369"/>
            <a:ext cx="4632973" cy="38569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C88B6BD-989D-231D-87FA-577CBD299F68}"/>
              </a:ext>
            </a:extLst>
          </p:cNvPr>
          <p:cNvSpPr txBox="1"/>
          <p:nvPr/>
        </p:nvSpPr>
        <p:spPr>
          <a:xfrm>
            <a:off x="242515" y="5926575"/>
            <a:ext cx="793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i="1" dirty="0">
                <a:solidFill>
                  <a:srgbClr val="41BADF"/>
                </a:solidFill>
              </a:rPr>
              <a:t>Tous concernés …tous solidaires… tous SAM !  </a:t>
            </a:r>
          </a:p>
        </p:txBody>
      </p:sp>
    </p:spTree>
    <p:extLst>
      <p:ext uri="{BB962C8B-B14F-4D97-AF65-F5344CB8AC3E}">
        <p14:creationId xmlns:p14="http://schemas.microsoft.com/office/powerpoint/2010/main" val="168005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"/>
    </mc:Choice>
    <mc:Fallback xmlns="">
      <p:transition spd="slow" advTm="794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18B3A5-7405-0672-C4AF-F9EF26FFDC7D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 LE RESEAU DES AIDANTS </a:t>
            </a:r>
            <a:r>
              <a:rPr lang="en-US" sz="4100" b="1" i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pour un avenir plus </a:t>
            </a:r>
            <a:r>
              <a:rPr lang="en-US" sz="4100" b="1" i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solidaire</a:t>
            </a:r>
            <a:r>
              <a:rPr lang="en-US" sz="4100" b="1" i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…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b="1" i="1" kern="1200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i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création</a:t>
            </a:r>
            <a:r>
              <a:rPr lang="en-US" sz="4100" b="1" i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de </a:t>
            </a:r>
            <a:r>
              <a:rPr lang="en-US" sz="4100" b="1" i="1" kern="1200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solidarités</a:t>
            </a:r>
            <a:r>
              <a:rPr lang="en-US" sz="4100" b="1" i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Espace réservé du contenu 8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64E3A39F-D5DE-3185-C780-33E5530ACA2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57748"/>
            <a:ext cx="6780700" cy="5424557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39A0BD-2204-EE45-0CA0-954A6E4D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F638D729-BFF7-48F2-ABA9-47B6E690202B}" type="slidenum">
              <a:rPr lang="en-US" sz="1200">
                <a:solidFill>
                  <a:schemeClr val="tx1">
                    <a:alpha val="80000"/>
                  </a:schemeClr>
                </a:solidFill>
                <a:latin typeface="+mn-lt"/>
              </a:rPr>
              <a:pPr algn="r">
                <a:spcAft>
                  <a:spcPts val="600"/>
                </a:spcAft>
              </a:pPr>
              <a:t>15</a:t>
            </a:fld>
            <a:endParaRPr lang="en-US" sz="1200">
              <a:solidFill>
                <a:schemeClr val="tx1">
                  <a:alpha val="80000"/>
                </a:schemeClr>
              </a:solidFill>
              <a:latin typeface="+mn-lt"/>
            </a:endParaRPr>
          </a:p>
        </p:txBody>
      </p:sp>
      <p:pic>
        <p:nvPicPr>
          <p:cNvPr id="2" name="Image 1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3110B43-78E9-C611-BF3E-F02F3BBAF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" y="1453651"/>
            <a:ext cx="4600996" cy="38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0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1"/>
    </mc:Choice>
    <mc:Fallback xmlns="">
      <p:transition spd="slow" advTm="1027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édia en ligne 1" title="Teaser">
            <a:hlinkClick r:id="" action="ppaction://media"/>
            <a:extLst>
              <a:ext uri="{FF2B5EF4-FFF2-40B4-BE49-F238E27FC236}">
                <a16:creationId xmlns:a16="http://schemas.microsoft.com/office/drawing/2014/main" id="{5DEB2B43-A4B4-5705-FEE3-AA27242F56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5269" y="127221"/>
            <a:ext cx="11342924" cy="640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"/>
    </mc:Choice>
    <mc:Fallback xmlns="">
      <p:transition spd="slow" advTm="7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646579-4A13-B8F9-218A-7F4D5D1C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D729-BFF7-48F2-ABA9-47B6E690202B}" type="slidenum">
              <a:rPr lang="fr-BE" smtClean="0"/>
              <a:pPr/>
              <a:t>17</a:t>
            </a:fld>
            <a:endParaRPr lang="fr-BE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95BDB24A-DA36-C17F-513F-9DA8CB371F1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" name="Image 7" descr="Une image contenant personne, main&#10;&#10;Description générée automatiquement">
            <a:extLst>
              <a:ext uri="{FF2B5EF4-FFF2-40B4-BE49-F238E27FC236}">
                <a16:creationId xmlns:a16="http://schemas.microsoft.com/office/drawing/2014/main" id="{26DA9966-E2D7-A83F-BEAC-8AB8E186D5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5233" r="18526"/>
          <a:stretch/>
        </p:blipFill>
        <p:spPr>
          <a:xfrm>
            <a:off x="9489839" y="1562985"/>
            <a:ext cx="2349653" cy="30346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A10B3F7-E959-9A52-E446-1E17D3731417}"/>
              </a:ext>
            </a:extLst>
          </p:cNvPr>
          <p:cNvSpPr txBox="1"/>
          <p:nvPr/>
        </p:nvSpPr>
        <p:spPr>
          <a:xfrm>
            <a:off x="-681708" y="1266902"/>
            <a:ext cx="10636741" cy="586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3200" b="1" dirty="0">
                <a:latin typeface="+mj-lt"/>
              </a:rPr>
              <a:t>Un projet en recherche de </a:t>
            </a:r>
            <a:r>
              <a:rPr lang="fr-BE" sz="3200" b="1" u="sng" dirty="0">
                <a:latin typeface="+mj-lt"/>
              </a:rPr>
              <a:t>soutiens financiers</a:t>
            </a:r>
            <a:r>
              <a:rPr lang="fr-BE" sz="3200" b="1" dirty="0">
                <a:latin typeface="+mj-lt"/>
              </a:rPr>
              <a:t> pour :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200" b="1" dirty="0">
                <a:latin typeface="+mj-lt"/>
              </a:rPr>
              <a:t>Communication (sensibilisation, identité SAM, placement médias, organisation d’événements, …);</a:t>
            </a:r>
          </a:p>
          <a:p>
            <a:pPr lvl="3"/>
            <a:endParaRPr lang="fr-BE" sz="1400" b="1" dirty="0">
              <a:latin typeface="+mj-lt"/>
            </a:endParaRP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200" b="1" dirty="0">
                <a:latin typeface="+mj-lt"/>
              </a:rPr>
              <a:t>Développement, stabilisation et alimentation en données de l’outil (moteur de recherche), ligne téléphonique, assistance juridique.</a:t>
            </a:r>
          </a:p>
          <a:p>
            <a:pPr lvl="2"/>
            <a:endParaRPr lang="fr-BE" sz="1400" b="1" dirty="0">
              <a:latin typeface="+mj-lt"/>
            </a:endParaRPr>
          </a:p>
          <a:p>
            <a:pPr lvl="2"/>
            <a:endParaRPr lang="fr-BE" sz="3200" b="1" dirty="0">
              <a:latin typeface="+mj-lt"/>
            </a:endParaRPr>
          </a:p>
          <a:p>
            <a:pPr lvl="2"/>
            <a:r>
              <a:rPr lang="fr-BE" sz="3200" b="1" dirty="0">
                <a:latin typeface="+mj-lt"/>
              </a:rPr>
              <a:t>Un projet en recherche de </a:t>
            </a:r>
            <a:r>
              <a:rPr lang="fr-BE" sz="3200" b="1" u="sng" dirty="0">
                <a:latin typeface="+mj-lt"/>
              </a:rPr>
              <a:t>bénévoles</a:t>
            </a:r>
            <a:r>
              <a:rPr lang="fr-BE" sz="3200" b="1" dirty="0">
                <a:latin typeface="+mj-lt"/>
              </a:rPr>
              <a:t> !</a:t>
            </a:r>
          </a:p>
          <a:p>
            <a:pPr lvl="2"/>
            <a:endParaRPr lang="fr-BE" sz="3200" b="1" u="sng" dirty="0">
              <a:latin typeface="+mj-lt"/>
            </a:endParaRPr>
          </a:p>
          <a:p>
            <a:pPr lvl="2"/>
            <a:endParaRPr lang="fr-BE" sz="3200" b="1" u="sng" dirty="0">
              <a:latin typeface="+mj-lt"/>
            </a:endParaRPr>
          </a:p>
          <a:p>
            <a:endParaRPr lang="fr-BE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C0150A-B8D3-6227-1ABE-1C2CC0EFC94A}"/>
              </a:ext>
            </a:extLst>
          </p:cNvPr>
          <p:cNvSpPr txBox="1"/>
          <p:nvPr/>
        </p:nvSpPr>
        <p:spPr>
          <a:xfrm>
            <a:off x="111318" y="142799"/>
            <a:ext cx="117281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dirty="0">
                <a:solidFill>
                  <a:srgbClr val="00B0F0"/>
                </a:solidFill>
                <a:latin typeface="+mj-lt"/>
              </a:rPr>
              <a:t>Concrètement comment soutenir le projet SAM ?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6467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A72E22-34F9-F6AA-5EAD-0BD21A7F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33ACC-AC34-7043-9BB4-29D7E61127E8}" type="slidenum">
              <a:rPr lang="fr-FR" smtClean="0"/>
              <a:t>18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17C077-B04C-C9E8-6B8D-6AD530F7F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83" r="13067" b="8143"/>
          <a:stretch/>
        </p:blipFill>
        <p:spPr>
          <a:xfrm>
            <a:off x="4758147" y="2305849"/>
            <a:ext cx="5517195" cy="954186"/>
          </a:xfrm>
          <a:prstGeom prst="rect">
            <a:avLst/>
          </a:prstGeom>
        </p:spPr>
      </p:pic>
      <p:pic>
        <p:nvPicPr>
          <p:cNvPr id="9" name="Image 8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10A13CF0-03CF-49FF-C462-30163097B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5" t="-3571" r="36316" b="-2158"/>
          <a:stretch/>
        </p:blipFill>
        <p:spPr>
          <a:xfrm>
            <a:off x="822298" y="2146853"/>
            <a:ext cx="3196424" cy="32958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4A7820-979C-932E-7C39-569C4B428111}"/>
              </a:ext>
            </a:extLst>
          </p:cNvPr>
          <p:cNvSpPr/>
          <p:nvPr/>
        </p:nvSpPr>
        <p:spPr>
          <a:xfrm>
            <a:off x="4702489" y="3454571"/>
            <a:ext cx="5572853" cy="954186"/>
          </a:xfrm>
          <a:prstGeom prst="rect">
            <a:avLst/>
          </a:prstGeom>
          <a:solidFill>
            <a:srgbClr val="4EB95B"/>
          </a:solidFill>
          <a:ln>
            <a:solidFill>
              <a:srgbClr val="4EB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200" b="1" dirty="0">
                <a:solidFill>
                  <a:schemeClr val="bg1">
                    <a:lumMod val="95000"/>
                  </a:schemeClr>
                </a:solidFill>
              </a:rPr>
              <a:t>marine.salou@reseau-sam.be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8870E-AC9A-EE57-40ED-D656E9F648F0}"/>
              </a:ext>
            </a:extLst>
          </p:cNvPr>
          <p:cNvSpPr/>
          <p:nvPr/>
        </p:nvSpPr>
        <p:spPr>
          <a:xfrm>
            <a:off x="4702488" y="4608835"/>
            <a:ext cx="5572853" cy="769441"/>
          </a:xfrm>
          <a:prstGeom prst="rect">
            <a:avLst/>
          </a:prstGeom>
          <a:solidFill>
            <a:srgbClr val="4EB95B"/>
          </a:solidFill>
          <a:ln>
            <a:solidFill>
              <a:srgbClr val="4EB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000" b="1" dirty="0">
                <a:solidFill>
                  <a:schemeClr val="bg1">
                    <a:lumMod val="95000"/>
                  </a:schemeClr>
                </a:solidFill>
              </a:rPr>
              <a:t>www.reseau-sam.be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CDF086D-9E6D-6A6B-25D9-FA0E2ED35E6D}"/>
              </a:ext>
            </a:extLst>
          </p:cNvPr>
          <p:cNvSpPr txBox="1"/>
          <p:nvPr/>
        </p:nvSpPr>
        <p:spPr>
          <a:xfrm>
            <a:off x="2313830" y="454749"/>
            <a:ext cx="8340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rgbClr val="00B0F0"/>
                </a:solidFill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17393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1"/>
    </mc:Choice>
    <mc:Fallback xmlns="">
      <p:transition spd="slow" advTm="293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825CF-7511-1523-1F68-1F7765497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23391" r="7256"/>
          <a:stretch/>
        </p:blipFill>
        <p:spPr>
          <a:xfrm>
            <a:off x="-3" y="10"/>
            <a:ext cx="12192001" cy="6857990"/>
          </a:xfrm>
          <a:prstGeom prst="rect">
            <a:avLst/>
          </a:prstGeom>
          <a:solidFill>
            <a:srgbClr val="41BADF"/>
          </a:solidFill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0494B1-DB9D-7213-8338-9F0B6AEC0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60" y="136525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+mj-lt"/>
              </a:rPr>
              <a:t>Vieillissement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de la population…Maladies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chroniques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… Handicap …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Santé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mentale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… Des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enjeux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pour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nos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sociétés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</a:rPr>
              <a:t>occidentales</a:t>
            </a:r>
            <a:r>
              <a:rPr lang="en-US" sz="4000" dirty="0">
                <a:solidFill>
                  <a:schemeClr val="tx1"/>
                </a:solidFill>
                <a:latin typeface="+mj-lt"/>
              </a:rPr>
              <a:t> !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+mj-lt"/>
              </a:rPr>
            </a:br>
            <a:endParaRPr lang="en-US" sz="3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7" name="Rectangle: Rounded Corners 116" hidden="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435B175-A3E7-230E-D2B6-C276C9A34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2" y="5624945"/>
            <a:ext cx="9582285" cy="592975"/>
          </a:xfrm>
          <a:solidFill>
            <a:srgbClr val="41BAD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4000" b="1" dirty="0" err="1">
                <a:latin typeface="+mn-lt"/>
              </a:rPr>
              <a:t>Aujourd’hui</a:t>
            </a:r>
            <a:r>
              <a:rPr lang="en-US" sz="4000" b="1" dirty="0">
                <a:latin typeface="+mn-lt"/>
              </a:rPr>
              <a:t> et </a:t>
            </a:r>
            <a:r>
              <a:rPr lang="en-US" sz="4000" b="1" dirty="0" err="1">
                <a:latin typeface="+mn-lt"/>
              </a:rPr>
              <a:t>demain</a:t>
            </a:r>
            <a:r>
              <a:rPr lang="en-US" sz="4000" b="1" dirty="0">
                <a:latin typeface="+mn-lt"/>
              </a:rPr>
              <a:t> …. Tous </a:t>
            </a:r>
            <a:r>
              <a:rPr lang="en-US" sz="4000" b="1" dirty="0" err="1">
                <a:latin typeface="+mn-lt"/>
              </a:rPr>
              <a:t>concernés</a:t>
            </a:r>
            <a:r>
              <a:rPr lang="en-US" sz="4000" b="1" dirty="0">
                <a:latin typeface="+mn-lt"/>
              </a:rPr>
              <a:t>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7D06D4-993E-620F-618C-678E172F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B7E33ACC-AC34-7043-9BB4-29D7E61127E8}" type="slidenum">
              <a:rPr lang="en-US" sz="12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</a:t>
            </a:fld>
            <a:endParaRPr lang="en-US" sz="12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436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825CF-7511-1523-1F68-1F7765497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/>
        </p:blipFill>
        <p:spPr>
          <a:xfrm>
            <a:off x="-5" y="24389"/>
            <a:ext cx="12192001" cy="6857990"/>
          </a:xfrm>
          <a:prstGeom prst="rect">
            <a:avLst/>
          </a:prstGeom>
          <a:solidFill>
            <a:srgbClr val="41BADF"/>
          </a:solidFill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0494B1-DB9D-7213-8338-9F0B6AEC0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094" y="1130046"/>
            <a:ext cx="12357292" cy="2599116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fr-BE" sz="3200" dirty="0">
                <a:solidFill>
                  <a:schemeClr val="tx1"/>
                </a:solidFill>
                <a:latin typeface="Lato" panose="020F0502020204030203" pitchFamily="34" charset="0"/>
              </a:rPr>
              <a:t/>
            </a:r>
            <a:br>
              <a:rPr lang="fr-BE" sz="3200" dirty="0">
                <a:solidFill>
                  <a:schemeClr val="tx1"/>
                </a:solidFill>
                <a:latin typeface="Lato" panose="020F0502020204030203" pitchFamily="34" charset="0"/>
              </a:rPr>
            </a:br>
            <a:r>
              <a:rPr lang="fr-BE" sz="3200" dirty="0">
                <a:solidFill>
                  <a:schemeClr val="tx1"/>
                </a:solidFill>
                <a:latin typeface="Lato" panose="020F0502020204030203" pitchFamily="34" charset="0"/>
              </a:rPr>
              <a:t/>
            </a:r>
            <a:br>
              <a:rPr lang="fr-BE" sz="3200" dirty="0">
                <a:solidFill>
                  <a:schemeClr val="tx1"/>
                </a:solidFill>
                <a:latin typeface="Lato" panose="020F0502020204030203" pitchFamily="34" charset="0"/>
              </a:rPr>
            </a:br>
            <a:r>
              <a:rPr lang="fr-BE" sz="3200" dirty="0">
                <a:solidFill>
                  <a:schemeClr val="tx1"/>
                </a:solidFill>
                <a:latin typeface="Lato" panose="020F0502020204030203" pitchFamily="34" charset="0"/>
              </a:rPr>
              <a:t>    </a:t>
            </a:r>
            <a:r>
              <a:rPr lang="fr-BE" sz="3200" dirty="0">
                <a:solidFill>
                  <a:schemeClr val="tx1"/>
                </a:solidFill>
                <a:latin typeface="+mj-lt"/>
              </a:rPr>
              <a:t>Communication adaptée ?</a:t>
            </a:r>
            <a:br>
              <a:rPr lang="fr-BE" sz="3200" dirty="0">
                <a:solidFill>
                  <a:schemeClr val="tx1"/>
                </a:solidFill>
                <a:latin typeface="+mj-lt"/>
              </a:rPr>
            </a:br>
            <a:r>
              <a:rPr lang="fr-BE" sz="3200" dirty="0">
                <a:solidFill>
                  <a:schemeClr val="tx1"/>
                </a:solidFill>
                <a:latin typeface="+mj-lt"/>
              </a:rPr>
              <a:t/>
            </a:r>
            <a:br>
              <a:rPr lang="fr-BE" sz="3200" dirty="0">
                <a:solidFill>
                  <a:schemeClr val="tx1"/>
                </a:solidFill>
                <a:latin typeface="+mj-lt"/>
              </a:rPr>
            </a:br>
            <a:r>
              <a:rPr lang="fr-BE" sz="3200" dirty="0">
                <a:solidFill>
                  <a:schemeClr val="tx1"/>
                </a:solidFill>
                <a:latin typeface="+mj-lt"/>
              </a:rPr>
              <a:t>	Actuellement ces thématiques toujours  traitées sous le même angle : 	susciter la compassion… </a:t>
            </a:r>
            <a:br>
              <a:rPr lang="fr-BE" sz="3200" dirty="0">
                <a:solidFill>
                  <a:schemeClr val="tx1"/>
                </a:solidFill>
                <a:latin typeface="+mj-lt"/>
              </a:rPr>
            </a:br>
            <a:r>
              <a:rPr lang="fr-BE" sz="3200" dirty="0">
                <a:solidFill>
                  <a:schemeClr val="tx1"/>
                </a:solidFill>
                <a:latin typeface="+mj-lt"/>
              </a:rPr>
              <a:t/>
            </a:r>
            <a:br>
              <a:rPr lang="fr-BE" sz="3200" dirty="0">
                <a:solidFill>
                  <a:schemeClr val="tx1"/>
                </a:solidFill>
                <a:latin typeface="+mj-lt"/>
              </a:rPr>
            </a:br>
            <a:r>
              <a:rPr lang="fr-BE" sz="3200" dirty="0">
                <a:solidFill>
                  <a:schemeClr val="tx1"/>
                </a:solidFill>
                <a:latin typeface="+mj-lt"/>
              </a:rPr>
              <a:t>	ou autre approche : diffuser des discours rationnels </a:t>
            </a:r>
            <a:r>
              <a:rPr lang="fr-BE" sz="3200" i="1" dirty="0">
                <a:solidFill>
                  <a:schemeClr val="tx1"/>
                </a:solidFill>
                <a:latin typeface="+mj-lt"/>
              </a:rPr>
              <a:t>«</a:t>
            </a:r>
            <a:r>
              <a:rPr lang="fr-BE" sz="2800" i="1" dirty="0">
                <a:solidFill>
                  <a:schemeClr val="tx1"/>
                </a:solidFill>
                <a:latin typeface="+mj-lt"/>
              </a:rPr>
              <a:t> il faut faire 	comme ceci ou comme cela »</a:t>
            </a:r>
            <a:r>
              <a:rPr lang="fr-BE" sz="3200" i="1" dirty="0">
                <a:solidFill>
                  <a:schemeClr val="tx1"/>
                </a:solidFill>
                <a:latin typeface="+mj-lt"/>
              </a:rPr>
              <a:t> </a:t>
            </a:r>
            <a:r>
              <a:rPr lang="fr-BE" sz="3200" dirty="0">
                <a:solidFill>
                  <a:schemeClr val="tx1"/>
                </a:solidFill>
                <a:latin typeface="+mj-lt"/>
              </a:rPr>
              <a:t>…</a:t>
            </a:r>
            <a:endParaRPr lang="en-US" sz="2800" i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7" name="Rectangle: Rounded Corners 116" hidden="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435B175-A3E7-230E-D2B6-C276C9A34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27" y="4953664"/>
            <a:ext cx="11729139" cy="1655786"/>
          </a:xfrm>
          <a:solidFill>
            <a:srgbClr val="41BAD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sz="4000" b="1" dirty="0">
                <a:latin typeface="+mn-lt"/>
              </a:rPr>
              <a:t>Des strategies qui ne </a:t>
            </a:r>
            <a:r>
              <a:rPr lang="en-US" sz="4000" b="1" dirty="0" err="1">
                <a:latin typeface="+mn-lt"/>
              </a:rPr>
              <a:t>génèrent</a:t>
            </a:r>
            <a:r>
              <a:rPr lang="en-US" sz="4000" b="1" dirty="0">
                <a:latin typeface="+mn-lt"/>
              </a:rPr>
              <a:t> pas </a:t>
            </a:r>
            <a:r>
              <a:rPr lang="en-US" sz="4000" b="1" dirty="0" err="1">
                <a:latin typeface="+mn-lt"/>
              </a:rPr>
              <a:t>d’identification</a:t>
            </a:r>
            <a:r>
              <a:rPr lang="en-US" sz="4000" b="1" dirty="0">
                <a:latin typeface="+mn-lt"/>
              </a:rPr>
              <a:t> …</a:t>
            </a:r>
            <a:r>
              <a:rPr lang="en-US" sz="4000" b="1" dirty="0" err="1">
                <a:latin typeface="+mn-lt"/>
              </a:rPr>
              <a:t>d’engagement</a:t>
            </a:r>
            <a:r>
              <a:rPr lang="en-US" sz="4000" b="1" dirty="0">
                <a:latin typeface="+mn-lt"/>
              </a:rPr>
              <a:t>… de </a:t>
            </a:r>
            <a:r>
              <a:rPr lang="en-US" sz="4000" b="1" dirty="0" err="1">
                <a:latin typeface="+mn-lt"/>
              </a:rPr>
              <a:t>changement</a:t>
            </a:r>
            <a:r>
              <a:rPr lang="en-US" sz="4000" b="1" dirty="0">
                <a:latin typeface="+mn-lt"/>
              </a:rPr>
              <a:t>…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7D06D4-993E-620F-618C-678E172F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B7E33ACC-AC34-7043-9BB4-29D7E61127E8}" type="slidenum">
              <a:rPr lang="en-US" sz="12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 sz="1200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979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B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F35B316-D41C-8E09-D941-B12F8741C90C}"/>
              </a:ext>
            </a:extLst>
          </p:cNvPr>
          <p:cNvSpPr txBox="1"/>
          <p:nvPr/>
        </p:nvSpPr>
        <p:spPr>
          <a:xfrm>
            <a:off x="0" y="490620"/>
            <a:ext cx="1247824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b="1" dirty="0">
                <a:solidFill>
                  <a:srgbClr val="FFFFFF"/>
                </a:solidFill>
                <a:latin typeface="+mj-lt"/>
              </a:rPr>
              <a:t>🔧 Un </a:t>
            </a:r>
            <a:r>
              <a:rPr lang="fr-BE" sz="4400" b="1" u="sng" dirty="0">
                <a:solidFill>
                  <a:srgbClr val="FFFFFF"/>
                </a:solidFill>
                <a:latin typeface="+mj-lt"/>
              </a:rPr>
              <a:t>premier levier </a:t>
            </a:r>
            <a:r>
              <a:rPr lang="fr-BE" sz="4400" b="1" dirty="0">
                <a:solidFill>
                  <a:srgbClr val="FFFFFF"/>
                </a:solidFill>
                <a:latin typeface="+mj-lt"/>
              </a:rPr>
              <a:t>de changement :</a:t>
            </a:r>
          </a:p>
          <a:p>
            <a:endParaRPr lang="fr-BE" sz="4000" b="1" dirty="0">
              <a:solidFill>
                <a:srgbClr val="FFFFFF"/>
              </a:solidFill>
              <a:latin typeface="+mj-lt"/>
            </a:endParaRPr>
          </a:p>
          <a:p>
            <a:r>
              <a:rPr lang="fr-BE" sz="3200" dirty="0">
                <a:solidFill>
                  <a:srgbClr val="FFFFFF"/>
                </a:solidFill>
                <a:latin typeface="+mj-lt"/>
              </a:rPr>
              <a:t>🗣️</a:t>
            </a:r>
            <a:r>
              <a:rPr lang="fr-BE" sz="4400" dirty="0">
                <a:solidFill>
                  <a:srgbClr val="FFFFFF"/>
                </a:solidFill>
                <a:latin typeface="+mj-lt"/>
              </a:rPr>
              <a:t>La </a:t>
            </a:r>
            <a:r>
              <a:rPr lang="fr-BE" sz="4800" u="sng" dirty="0">
                <a:solidFill>
                  <a:srgbClr val="FFFFFF"/>
                </a:solidFill>
                <a:latin typeface="+mj-lt"/>
              </a:rPr>
              <a:t>Communication </a:t>
            </a:r>
            <a:r>
              <a:rPr lang="fr-BE" sz="4400" u="sng" dirty="0">
                <a:solidFill>
                  <a:srgbClr val="FFFFFF"/>
                </a:solidFill>
                <a:latin typeface="+mj-lt"/>
              </a:rPr>
              <a:t>positive</a:t>
            </a:r>
            <a:r>
              <a:rPr lang="fr-BE" sz="4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fr-BE" sz="3200" dirty="0">
                <a:solidFill>
                  <a:srgbClr val="FFFFFF"/>
                </a:solidFill>
                <a:latin typeface="+mj-lt"/>
              </a:rPr>
              <a:t>autour de ces sujets ! 📣</a:t>
            </a:r>
          </a:p>
          <a:p>
            <a:endParaRPr lang="fr-BE" sz="3200" dirty="0">
              <a:solidFill>
                <a:srgbClr val="FFFFFF"/>
              </a:solidFill>
              <a:latin typeface="+mj-lt"/>
            </a:endParaRPr>
          </a:p>
          <a:p>
            <a:r>
              <a:rPr lang="fr-BE" sz="3200" dirty="0">
                <a:solidFill>
                  <a:srgbClr val="FFFFFF"/>
                </a:solidFill>
                <a:latin typeface="+mj-lt"/>
              </a:rPr>
              <a:t>Traiter ces thématiques différemment :</a:t>
            </a:r>
          </a:p>
          <a:p>
            <a:endParaRPr lang="fr-BE" sz="3200" dirty="0">
              <a:solidFill>
                <a:srgbClr val="FFFFFF"/>
              </a:solidFill>
              <a:latin typeface="+mj-lt"/>
            </a:endParaRPr>
          </a:p>
          <a:p>
            <a:pPr algn="ctr"/>
            <a:r>
              <a:rPr lang="fr-BE" sz="3200" dirty="0">
                <a:solidFill>
                  <a:srgbClr val="FFFFFF"/>
                </a:solidFill>
                <a:latin typeface="+mj-lt"/>
              </a:rPr>
              <a:t>🐢 Créer une </a:t>
            </a:r>
            <a:r>
              <a:rPr lang="fr-BE" sz="4400" u="sng" dirty="0">
                <a:solidFill>
                  <a:srgbClr val="FFFFFF"/>
                </a:solidFill>
                <a:latin typeface="+mj-lt"/>
              </a:rPr>
              <a:t>identité </a:t>
            </a:r>
            <a:r>
              <a:rPr lang="fr-BE" sz="3200" dirty="0">
                <a:solidFill>
                  <a:srgbClr val="FFFFFF"/>
                </a:solidFill>
                <a:latin typeface="+mj-lt"/>
              </a:rPr>
              <a:t>(la tortue SAM) décomplexée </a:t>
            </a:r>
            <a:r>
              <a:rPr lang="fr-BE" sz="4000" dirty="0">
                <a:solidFill>
                  <a:srgbClr val="FFFFFF"/>
                </a:solidFill>
                <a:latin typeface="+mj-lt"/>
              </a:rPr>
              <a:t>banalisant et positivant la proposition🙋‍♀️ et la demande d’aide🙋‍♂️</a:t>
            </a:r>
            <a:r>
              <a:rPr lang="fr-BE" sz="3200" dirty="0">
                <a:solidFill>
                  <a:srgbClr val="FFFFFF"/>
                </a:solidFill>
                <a:latin typeface="+mj-lt"/>
              </a:rPr>
              <a:t>…</a:t>
            </a:r>
          </a:p>
          <a:p>
            <a:pPr algn="ctr"/>
            <a:r>
              <a:rPr lang="fr-BE" sz="3200" dirty="0">
                <a:solidFill>
                  <a:srgbClr val="FFFFFF"/>
                </a:solidFill>
                <a:latin typeface="+mj-lt"/>
              </a:rPr>
              <a:t>… ⚠️sans minimiser les difficultés du quotidien !</a:t>
            </a:r>
          </a:p>
        </p:txBody>
      </p:sp>
    </p:spTree>
    <p:extLst>
      <p:ext uri="{BB962C8B-B14F-4D97-AF65-F5344CB8AC3E}">
        <p14:creationId xmlns:p14="http://schemas.microsoft.com/office/powerpoint/2010/main" val="30641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"/>
    </mc:Choice>
    <mc:Fallback xmlns="">
      <p:transition spd="slow" advTm="794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B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4F35B316-D41C-8E09-D941-B12F8741C90C}"/>
              </a:ext>
            </a:extLst>
          </p:cNvPr>
          <p:cNvSpPr txBox="1"/>
          <p:nvPr/>
        </p:nvSpPr>
        <p:spPr>
          <a:xfrm>
            <a:off x="-143123" y="331592"/>
            <a:ext cx="12478246" cy="7026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1" indent="-7429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fr-BE" sz="44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1" indent="-7429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fr-BE" sz="44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Sensibiliser sans faire fuir ! 🙉 🙊🙈 </a:t>
            </a:r>
          </a:p>
          <a:p>
            <a:pPr marL="1200150" lvl="1" indent="-7429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fr-BE" sz="44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1" indent="-7429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fr-BE" sz="4400" b="1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Agir en prévention … faciliter l’échange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3200" b="1" i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    (si possible avant que la situation ne s’aggrave) 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BE" sz="3200" b="1" i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1" indent="-7429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fr-BE" sz="44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Eviter l’épuisement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44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  </a:t>
            </a:r>
            <a:r>
              <a:rPr lang="fr-BE" sz="32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(en facilitant l’accès à l’information)  </a:t>
            </a:r>
            <a:endParaRPr lang="fr-BE" sz="3200" b="1" i="1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4400" b="1" i="1" dirty="0">
                <a:solidFill>
                  <a:schemeClr val="bg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BE" sz="4400" b="1" i="1" dirty="0">
              <a:solidFill>
                <a:srgbClr val="002060"/>
              </a:solidFill>
              <a:effectLst/>
              <a:latin typeface="Nunit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ABE313-F62B-9052-CFE7-89A44DF2B9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05" y="4692063"/>
            <a:ext cx="974590" cy="12032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32F2BC-D16F-09E2-A11B-B205BB7F79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69" y="5226860"/>
            <a:ext cx="1429509" cy="11893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6CB40A-4ABA-6AEB-745D-763396B403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57" y="4692063"/>
            <a:ext cx="1429509" cy="18342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4F56BED-DE1D-41C5-8753-EEEF5BDBD5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5" t="-16677" r="9026" b="5244"/>
          <a:stretch/>
        </p:blipFill>
        <p:spPr>
          <a:xfrm>
            <a:off x="9885563" y="1596189"/>
            <a:ext cx="2306437" cy="29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"/>
    </mc:Choice>
    <mc:Fallback xmlns="">
      <p:transition spd="slow" advTm="79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B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0FF0E38-D93F-1F5D-18B7-812B1718ADC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194" y="4616392"/>
            <a:ext cx="1291258" cy="10330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F35B316-D41C-8E09-D941-B12F8741C90C}"/>
              </a:ext>
            </a:extLst>
          </p:cNvPr>
          <p:cNvSpPr txBox="1"/>
          <p:nvPr/>
        </p:nvSpPr>
        <p:spPr>
          <a:xfrm>
            <a:off x="-882593" y="496954"/>
            <a:ext cx="12478246" cy="657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4400" b="1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Concrètement ça donne quoi …?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4400" b="1" i="1" u="sng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Création de l’identité : SAM !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BE" sz="44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BE" sz="44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Basée sur </a:t>
            </a:r>
            <a:r>
              <a:rPr lang="fr-BE" sz="4400" b="1" i="1" u="sng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sourire</a:t>
            </a:r>
            <a:r>
              <a:rPr lang="fr-BE" sz="44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i</a:t>
            </a:r>
            <a:r>
              <a:rPr lang="fr-BE" sz="4400" b="1" i="1" u="sng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dentification</a:t>
            </a:r>
            <a:r>
              <a:rPr lang="fr-BE" sz="44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BE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1900" lvl="7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6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 symbole : petite tortue 🐢  solidaire </a:t>
            </a:r>
          </a:p>
          <a:p>
            <a:pPr marL="3771900" lvl="7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6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  prénom : SAM </a:t>
            </a:r>
          </a:p>
          <a:p>
            <a:pPr marL="3771900" lvl="7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BE" sz="3600" b="1" i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 personnalités publiques ✨ 📺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fr-BE" sz="4400" b="1" i="1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87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2"/>
    </mc:Choice>
    <mc:Fallback xmlns="">
      <p:transition spd="slow" advTm="794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0BD26-91ED-68C4-70AD-32781DF7C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5" y="375064"/>
            <a:ext cx="11615530" cy="1325563"/>
          </a:xfrm>
        </p:spPr>
        <p:txBody>
          <a:bodyPr>
            <a:normAutofit fontScale="90000"/>
          </a:bodyPr>
          <a:lstStyle/>
          <a:p>
            <a:pPr marL="571500" indent="-571500" algn="ctr"/>
            <a:r>
              <a:rPr lang="fr-BE" sz="4000" dirty="0">
                <a:sym typeface="Wingdings" panose="05000000000000000000" pitchFamily="2" charset="2"/>
              </a:rPr>
              <a:t>C</a:t>
            </a:r>
            <a:r>
              <a:rPr lang="fr-BE" sz="4000" dirty="0"/>
              <a:t>réation de l’identité SAM</a:t>
            </a:r>
            <a:br>
              <a:rPr lang="fr-BE" sz="4000" dirty="0"/>
            </a:br>
            <a:r>
              <a:rPr lang="fr-BE" sz="4000" i="1" dirty="0" err="1"/>
              <a:t>SAM</a:t>
            </a:r>
            <a:r>
              <a:rPr lang="fr-BE" sz="4000" i="1" dirty="0"/>
              <a:t> </a:t>
            </a:r>
            <a:r>
              <a:rPr lang="fr-BE" sz="2700" i="1" dirty="0"/>
              <a:t>La petite tortue courageuse solidaire portant son Monde sur le dos ! </a:t>
            </a:r>
            <a:r>
              <a:rPr lang="fr-BE" sz="4400" i="1" dirty="0"/>
              <a:t/>
            </a:r>
            <a:br>
              <a:rPr lang="fr-BE" sz="4400" i="1" dirty="0"/>
            </a:br>
            <a:endParaRPr lang="fr-BE" dirty="0"/>
          </a:p>
        </p:txBody>
      </p:sp>
      <p:pic>
        <p:nvPicPr>
          <p:cNvPr id="5" name="video tortue solidaire">
            <a:hlinkClick r:id="" action="ppaction://media"/>
            <a:extLst>
              <a:ext uri="{FF2B5EF4-FFF2-40B4-BE49-F238E27FC236}">
                <a16:creationId xmlns:a16="http://schemas.microsoft.com/office/drawing/2014/main" id="{53B763DB-545E-6483-F318-46EE9458294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7878" y="1368426"/>
            <a:ext cx="7735887" cy="4351338"/>
          </a:xfrm>
        </p:spPr>
      </p:pic>
      <p:pic>
        <p:nvPicPr>
          <p:cNvPr id="19" name="Image 18" descr="Une image contenant texte, herbe, extérieur, arbre&#10;&#10;Description générée automatiquement">
            <a:extLst>
              <a:ext uri="{FF2B5EF4-FFF2-40B4-BE49-F238E27FC236}">
                <a16:creationId xmlns:a16="http://schemas.microsoft.com/office/drawing/2014/main" id="{EB51EA90-D427-BD77-2B14-957E6CC69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708" y="3827530"/>
            <a:ext cx="2117035" cy="2117035"/>
          </a:xfrm>
          <a:prstGeom prst="rect">
            <a:avLst/>
          </a:prstGeom>
        </p:spPr>
      </p:pic>
      <p:pic>
        <p:nvPicPr>
          <p:cNvPr id="25" name="Espace réservé du contenu 24">
            <a:extLst>
              <a:ext uri="{FF2B5EF4-FFF2-40B4-BE49-F238E27FC236}">
                <a16:creationId xmlns:a16="http://schemas.microsoft.com/office/drawing/2014/main" id="{15135971-9E7D-1389-EC45-DC4657B1FA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35" y="1244665"/>
            <a:ext cx="2503352" cy="25033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7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6"/>
    </mc:Choice>
    <mc:Fallback xmlns="">
      <p:transition spd="slow" advTm="2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72" objId="5"/>
        <p14:triggerEvt type="onClick" time="2872" objId="5"/>
        <p14:stopEvt time="24399" objId="5"/>
        <p14:playEvt time="24401" objId="5"/>
        <p14:stopEvt time="2541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: Rounded Corners 116" hidden="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7D06D4-993E-620F-618C-678E172F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B7E33ACC-AC34-7043-9BB4-29D7E61127E8}" type="slidenum">
              <a:rPr lang="en-US" sz="12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8</a:t>
            </a:fld>
            <a:endParaRPr lang="en-US" sz="1200" b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B61825CF-7511-1523-1F68-1F77654978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" b="11054"/>
          <a:stretch/>
        </p:blipFill>
        <p:spPr>
          <a:xfrm>
            <a:off x="-125444" y="-294197"/>
            <a:ext cx="13094022" cy="7152197"/>
          </a:xfrm>
          <a:prstGeom prst="rect">
            <a:avLst/>
          </a:prstGeom>
          <a:solidFill>
            <a:srgbClr val="41BADF"/>
          </a:solidFill>
        </p:spPr>
      </p:pic>
    </p:spTree>
    <p:extLst>
      <p:ext uri="{BB962C8B-B14F-4D97-AF65-F5344CB8AC3E}">
        <p14:creationId xmlns:p14="http://schemas.microsoft.com/office/powerpoint/2010/main" val="4024681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: Rounded Corners 116" hidden="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7D06D4-993E-620F-618C-678E172F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B7E33ACC-AC34-7043-9BB4-29D7E61127E8}" type="slidenum">
              <a:rPr lang="en-US" sz="1200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9</a:t>
            </a:fld>
            <a:endParaRPr lang="en-US" sz="1200" b="0">
              <a:solidFill>
                <a:schemeClr val="tx1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B61825CF-7511-1523-1F68-1F7765497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6980" y="0"/>
            <a:ext cx="12279465" cy="8309853"/>
          </a:xfrm>
          <a:prstGeom prst="rect">
            <a:avLst/>
          </a:prstGeom>
          <a:solidFill>
            <a:srgbClr val="41BADF"/>
          </a:solidFill>
        </p:spPr>
      </p:pic>
    </p:spTree>
    <p:extLst>
      <p:ext uri="{BB962C8B-B14F-4D97-AF65-F5344CB8AC3E}">
        <p14:creationId xmlns:p14="http://schemas.microsoft.com/office/powerpoint/2010/main" val="2012610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8415</TotalTime>
  <Words>491</Words>
  <Application>Microsoft Office PowerPoint</Application>
  <PresentationFormat>Grand écran</PresentationFormat>
  <Paragraphs>134</Paragraphs>
  <Slides>18</Slides>
  <Notes>15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Heebo</vt:lpstr>
      <vt:lpstr>Lato</vt:lpstr>
      <vt:lpstr>Nunito</vt:lpstr>
      <vt:lpstr>Nunito Sans</vt:lpstr>
      <vt:lpstr>Segoe UI</vt:lpstr>
      <vt:lpstr>Symbol</vt:lpstr>
      <vt:lpstr>Times New Roman</vt:lpstr>
      <vt:lpstr>Wingdings</vt:lpstr>
      <vt:lpstr>Thème Office</vt:lpstr>
      <vt:lpstr>Présentation PowerPoint</vt:lpstr>
      <vt:lpstr>Vieillissement de la population…Maladies chroniques… Handicap … Santé mentale… Des enjeux pour nos  sociétés occidentales ! </vt:lpstr>
      <vt:lpstr>      Communication adaptée ?   Actuellement ces thématiques toujours  traitées sous le même angle :  susciter la compassion…    ou autre approche : diffuser des discours rationnels « il faut faire  comme ceci ou comme cela » …</vt:lpstr>
      <vt:lpstr>Présentation PowerPoint</vt:lpstr>
      <vt:lpstr>Présentation PowerPoint</vt:lpstr>
      <vt:lpstr>Présentation PowerPoint</vt:lpstr>
      <vt:lpstr>Création de l’identité SAM SAM La petite tortue courageuse solidaire portant son Monde sur le dos !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Laura Ramonfosse</dc:creator>
  <cp:lastModifiedBy>Dirk</cp:lastModifiedBy>
  <cp:revision>50</cp:revision>
  <cp:lastPrinted>2022-07-04T17:53:56Z</cp:lastPrinted>
  <dcterms:created xsi:type="dcterms:W3CDTF">2021-04-21T15:06:13Z</dcterms:created>
  <dcterms:modified xsi:type="dcterms:W3CDTF">2023-04-18T09:08:30Z</dcterms:modified>
</cp:coreProperties>
</file>